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52" r:id="rId3"/>
  </p:sldMasterIdLst>
  <p:notesMasterIdLst>
    <p:notesMasterId r:id="rId6"/>
  </p:notesMasterIdLst>
  <p:handoutMasterIdLst>
    <p:handoutMasterId r:id="rId27"/>
  </p:handoutMasterIdLst>
  <p:sldIdLst>
    <p:sldId id="426" r:id="rId4"/>
    <p:sldId id="398" r:id="rId5"/>
    <p:sldId id="612" r:id="rId7"/>
    <p:sldId id="611" r:id="rId8"/>
    <p:sldId id="613" r:id="rId9"/>
    <p:sldId id="570" r:id="rId10"/>
    <p:sldId id="614" r:id="rId11"/>
    <p:sldId id="615" r:id="rId12"/>
    <p:sldId id="501" r:id="rId13"/>
    <p:sldId id="616" r:id="rId14"/>
    <p:sldId id="617" r:id="rId15"/>
    <p:sldId id="605" r:id="rId16"/>
    <p:sldId id="618" r:id="rId17"/>
    <p:sldId id="619" r:id="rId18"/>
    <p:sldId id="574" r:id="rId19"/>
    <p:sldId id="620" r:id="rId20"/>
    <p:sldId id="600" r:id="rId21"/>
    <p:sldId id="621" r:id="rId22"/>
    <p:sldId id="622" r:id="rId23"/>
    <p:sldId id="623" r:id="rId24"/>
    <p:sldId id="624" r:id="rId25"/>
    <p:sldId id="577" r:id="rId26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0" userDrawn="1">
          <p15:clr>
            <a:srgbClr val="A4A3A4"/>
          </p15:clr>
        </p15:guide>
        <p15:guide id="2" pos="38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589F"/>
    <a:srgbClr val="FFFFFF"/>
    <a:srgbClr val="009E96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28"/>
    <p:restoredTop sz="94654"/>
  </p:normalViewPr>
  <p:slideViewPr>
    <p:cSldViewPr showGuides="1">
      <p:cViewPr varScale="1">
        <p:scale>
          <a:sx n="104" d="100"/>
          <a:sy n="104" d="100"/>
        </p:scale>
        <p:origin x="432" y="192"/>
      </p:cViewPr>
      <p:guideLst>
        <p:guide orient="horz" pos="2150"/>
        <p:guide pos="38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gs" Target="tags/tag41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B1F30-A2C1-478C-9FA2-073D4DC48B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A34AF9-1664-4634-98DD-8A193B72BA2B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A34AF9-1664-4634-98DD-8A193B72BA2B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7" Type="http://schemas.openxmlformats.org/officeDocument/2006/relationships/image" Target="../media/image4.png"/><Relationship Id="rId6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912350" y="116840"/>
            <a:ext cx="2114550" cy="561975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8.xml"/><Relationship Id="rId8" Type="http://schemas.openxmlformats.org/officeDocument/2006/relationships/tags" Target="../tags/tag37.xml"/><Relationship Id="rId7" Type="http://schemas.openxmlformats.org/officeDocument/2006/relationships/tags" Target="../tags/tag36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2" Type="http://schemas.openxmlformats.org/officeDocument/2006/relationships/notesSlide" Target="../notesSlides/notesSlide14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39.xml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0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7.xml"/><Relationship Id="rId8" Type="http://schemas.openxmlformats.org/officeDocument/2006/relationships/tags" Target="../tags/tag16.xml"/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image" Target="../media/image6.jpeg"/><Relationship Id="rId14" Type="http://schemas.openxmlformats.org/officeDocument/2006/relationships/notesSlide" Target="../notesSlides/notesSlide6.xml"/><Relationship Id="rId13" Type="http://schemas.openxmlformats.org/officeDocument/2006/relationships/slideLayout" Target="../slideLayouts/slideLayout4.xml"/><Relationship Id="rId12" Type="http://schemas.openxmlformats.org/officeDocument/2006/relationships/tags" Target="../tags/tag20.xml"/><Relationship Id="rId11" Type="http://schemas.openxmlformats.org/officeDocument/2006/relationships/tags" Target="../tags/tag19.xml"/><Relationship Id="rId10" Type="http://schemas.openxmlformats.org/officeDocument/2006/relationships/tags" Target="../tags/tag18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7.xml"/><Relationship Id="rId8" Type="http://schemas.openxmlformats.org/officeDocument/2006/relationships/tags" Target="../tags/tag26.xml"/><Relationship Id="rId7" Type="http://schemas.openxmlformats.org/officeDocument/2006/relationships/tags" Target="../tags/tag25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3" Type="http://schemas.openxmlformats.org/officeDocument/2006/relationships/tags" Target="../tags/tag21.xml"/><Relationship Id="rId2" Type="http://schemas.openxmlformats.org/officeDocument/2006/relationships/image" Target="../media/image6.jpeg"/><Relationship Id="rId12" Type="http://schemas.openxmlformats.org/officeDocument/2006/relationships/notesSlide" Target="../notesSlides/notesSlide7.xml"/><Relationship Id="rId11" Type="http://schemas.openxmlformats.org/officeDocument/2006/relationships/slideLayout" Target="../slideLayouts/slideLayout4.xml"/><Relationship Id="rId10" Type="http://schemas.openxmlformats.org/officeDocument/2006/relationships/tags" Target="../tags/tag28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8.x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2" name="终止符 6"/>
          <p:cNvSpPr/>
          <p:nvPr/>
        </p:nvSpPr>
        <p:spPr>
          <a:xfrm>
            <a:off x="7071370" y="4191129"/>
            <a:ext cx="4176464" cy="792088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-1" fmla="*/ 2498 w 20623"/>
              <a:gd name="connsiteY0-2" fmla="*/ 0 h 21600"/>
              <a:gd name="connsiteX1-3" fmla="*/ 17148 w 20623"/>
              <a:gd name="connsiteY1-4" fmla="*/ 0 h 21600"/>
              <a:gd name="connsiteX2-5" fmla="*/ 20623 w 20623"/>
              <a:gd name="connsiteY2-6" fmla="*/ 10800 h 21600"/>
              <a:gd name="connsiteX3-7" fmla="*/ 17148 w 20623"/>
              <a:gd name="connsiteY3-8" fmla="*/ 21600 h 21600"/>
              <a:gd name="connsiteX4-9" fmla="*/ 2498 w 20623"/>
              <a:gd name="connsiteY4-10" fmla="*/ 21600 h 21600"/>
              <a:gd name="connsiteX5-11" fmla="*/ 0 w 20623"/>
              <a:gd name="connsiteY5-12" fmla="*/ 11308 h 21600"/>
              <a:gd name="connsiteX6-13" fmla="*/ 2498 w 20623"/>
              <a:gd name="connsiteY6-14" fmla="*/ 0 h 21600"/>
              <a:gd name="connsiteX0-15" fmla="*/ 2498 w 19499"/>
              <a:gd name="connsiteY0-16" fmla="*/ 0 h 21600"/>
              <a:gd name="connsiteX1-17" fmla="*/ 17148 w 19499"/>
              <a:gd name="connsiteY1-18" fmla="*/ 0 h 21600"/>
              <a:gd name="connsiteX2-19" fmla="*/ 19499 w 19499"/>
              <a:gd name="connsiteY2-20" fmla="*/ 11054 h 21600"/>
              <a:gd name="connsiteX3-21" fmla="*/ 17148 w 19499"/>
              <a:gd name="connsiteY3-22" fmla="*/ 21600 h 21600"/>
              <a:gd name="connsiteX4-23" fmla="*/ 2498 w 19499"/>
              <a:gd name="connsiteY4-24" fmla="*/ 21600 h 21600"/>
              <a:gd name="connsiteX5-25" fmla="*/ 0 w 19499"/>
              <a:gd name="connsiteY5-26" fmla="*/ 11308 h 21600"/>
              <a:gd name="connsiteX6-27" fmla="*/ 2498 w 19499"/>
              <a:gd name="connsiteY6-28" fmla="*/ 0 h 21600"/>
              <a:gd name="connsiteX0-29" fmla="*/ 2498 w 19890"/>
              <a:gd name="connsiteY0-30" fmla="*/ 0 h 21600"/>
              <a:gd name="connsiteX1-31" fmla="*/ 17148 w 19890"/>
              <a:gd name="connsiteY1-32" fmla="*/ 0 h 21600"/>
              <a:gd name="connsiteX2-33" fmla="*/ 19890 w 19890"/>
              <a:gd name="connsiteY2-34" fmla="*/ 11054 h 21600"/>
              <a:gd name="connsiteX3-35" fmla="*/ 17148 w 19890"/>
              <a:gd name="connsiteY3-36" fmla="*/ 21600 h 21600"/>
              <a:gd name="connsiteX4-37" fmla="*/ 2498 w 19890"/>
              <a:gd name="connsiteY4-38" fmla="*/ 21600 h 21600"/>
              <a:gd name="connsiteX5-39" fmla="*/ 0 w 19890"/>
              <a:gd name="connsiteY5-40" fmla="*/ 11308 h 21600"/>
              <a:gd name="connsiteX6-41" fmla="*/ 2498 w 19890"/>
              <a:gd name="connsiteY6-42" fmla="*/ 0 h 21600"/>
              <a:gd name="connsiteX0-43" fmla="*/ 2742 w 20134"/>
              <a:gd name="connsiteY0-44" fmla="*/ 0 h 21600"/>
              <a:gd name="connsiteX1-45" fmla="*/ 17392 w 20134"/>
              <a:gd name="connsiteY1-46" fmla="*/ 0 h 21600"/>
              <a:gd name="connsiteX2-47" fmla="*/ 20134 w 20134"/>
              <a:gd name="connsiteY2-48" fmla="*/ 11054 h 21600"/>
              <a:gd name="connsiteX3-49" fmla="*/ 17392 w 20134"/>
              <a:gd name="connsiteY3-50" fmla="*/ 21600 h 21600"/>
              <a:gd name="connsiteX4-51" fmla="*/ 2742 w 20134"/>
              <a:gd name="connsiteY4-52" fmla="*/ 21600 h 21600"/>
              <a:gd name="connsiteX5-53" fmla="*/ 0 w 20134"/>
              <a:gd name="connsiteY5-54" fmla="*/ 11562 h 21600"/>
              <a:gd name="connsiteX6-55" fmla="*/ 2742 w 20134"/>
              <a:gd name="connsiteY6-56" fmla="*/ 0 h 216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20134" h="21600">
                <a:moveTo>
                  <a:pt x="2742" y="0"/>
                </a:moveTo>
                <a:lnTo>
                  <a:pt x="17392" y="0"/>
                </a:lnTo>
                <a:cubicBezTo>
                  <a:pt x="19311" y="0"/>
                  <a:pt x="20134" y="5089"/>
                  <a:pt x="20134" y="11054"/>
                </a:cubicBezTo>
                <a:cubicBezTo>
                  <a:pt x="20134" y="17019"/>
                  <a:pt x="19311" y="21600"/>
                  <a:pt x="17392" y="21600"/>
                </a:cubicBezTo>
                <a:lnTo>
                  <a:pt x="2742" y="21600"/>
                </a:lnTo>
                <a:cubicBezTo>
                  <a:pt x="823" y="21600"/>
                  <a:pt x="0" y="17527"/>
                  <a:pt x="0" y="11562"/>
                </a:cubicBezTo>
                <a:cubicBezTo>
                  <a:pt x="0" y="5597"/>
                  <a:pt x="823" y="0"/>
                  <a:pt x="274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600" b="1" spc="300" dirty="0">
                <a:solidFill>
                  <a:srgbClr val="3D589F"/>
                </a:solidFill>
                <a:latin typeface="微软雅黑" panose="020B0503020204020204" charset="-122"/>
                <a:ea typeface="微软雅黑" panose="020B0503020204020204" charset="-122"/>
              </a:rPr>
              <a:t>高中语文 选择性必修  下册</a:t>
            </a:r>
            <a:r>
              <a:rPr kumimoji="1" lang="en-US" altLang="zh-CN" sz="2600" b="1" spc="300" dirty="0">
                <a:solidFill>
                  <a:srgbClr val="3D589F"/>
                </a:solidFill>
                <a:latin typeface="微软雅黑" panose="020B0503020204020204" charset="-122"/>
                <a:ea typeface="微软雅黑" panose="020B0503020204020204" charset="-122"/>
              </a:rPr>
              <a:t> RJ</a:t>
            </a:r>
            <a:endParaRPr kumimoji="1" lang="en-US" altLang="zh-CN" sz="2600" b="1" spc="300" dirty="0">
              <a:solidFill>
                <a:srgbClr val="3D589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340485"/>
            <a:ext cx="10847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4.</a:t>
            </a:r>
            <a:r>
              <a:rPr lang="zh-CN" altLang="en-US"/>
              <a:t>对下列句式的判断</a:t>
            </a:r>
            <a:r>
              <a:rPr lang="en-US" altLang="zh-CN"/>
              <a:t>，</a:t>
            </a:r>
            <a:r>
              <a:rPr lang="zh-CN" altLang="en-US"/>
              <a:t>不正确的一项是</a:t>
            </a:r>
            <a:r>
              <a:rPr lang="en-US" altLang="zh-CN"/>
              <a:t>	(</a:t>
            </a:r>
            <a:r>
              <a:rPr lang="zh-CN" altLang="en-US"/>
              <a:t>　　</a:t>
            </a:r>
            <a:r>
              <a:rPr lang="en-US" altLang="zh-CN"/>
              <a:t>)</a:t>
            </a:r>
            <a:endParaRPr lang="en-US" altLang="zh-CN"/>
          </a:p>
          <a:p>
            <a:pPr>
              <a:lnSpc>
                <a:spcPct val="150000"/>
              </a:lnSpc>
            </a:pPr>
            <a:r>
              <a:rPr lang="en-US" altLang="zh-CN"/>
              <a:t>A.</a:t>
            </a:r>
            <a:r>
              <a:rPr lang="zh-CN" altLang="en-US"/>
              <a:t>臣之辛苦</a:t>
            </a:r>
            <a:r>
              <a:rPr lang="en-US" altLang="zh-CN"/>
              <a:t>，</a:t>
            </a:r>
            <a:r>
              <a:rPr lang="zh-CN" altLang="en-US"/>
              <a:t>非独蜀之人士及二州牧伯所见明知</a:t>
            </a:r>
            <a:r>
              <a:rPr lang="en-US" altLang="zh-CN"/>
              <a:t>(</a:t>
            </a:r>
            <a:r>
              <a:rPr lang="zh-CN" altLang="en-US"/>
              <a:t>判断句</a:t>
            </a:r>
            <a:r>
              <a:rPr lang="en-US" altLang="zh-CN"/>
              <a:t>)</a:t>
            </a:r>
            <a:endParaRPr lang="en-US" altLang="zh-CN"/>
          </a:p>
          <a:p>
            <a:pPr>
              <a:lnSpc>
                <a:spcPct val="150000"/>
              </a:lnSpc>
            </a:pPr>
            <a:r>
              <a:rPr lang="en-US" altLang="zh-CN"/>
              <a:t>B.</a:t>
            </a:r>
            <a:r>
              <a:rPr lang="zh-CN" altLang="en-US"/>
              <a:t>又杂植兰桂竹木于庭</a:t>
            </a:r>
            <a:r>
              <a:rPr lang="en-US" altLang="zh-CN"/>
              <a:t>(</a:t>
            </a:r>
            <a:r>
              <a:rPr lang="zh-CN" altLang="en-US"/>
              <a:t>状语后置句</a:t>
            </a:r>
            <a:r>
              <a:rPr lang="en-US" altLang="zh-CN"/>
              <a:t>)</a:t>
            </a:r>
            <a:endParaRPr lang="en-US" altLang="zh-CN"/>
          </a:p>
          <a:p>
            <a:pPr>
              <a:lnSpc>
                <a:spcPct val="150000"/>
              </a:lnSpc>
            </a:pPr>
            <a:r>
              <a:rPr lang="en-US" altLang="zh-CN"/>
              <a:t>C.</a:t>
            </a:r>
            <a:r>
              <a:rPr lang="zh-CN" altLang="en-US"/>
              <a:t>余自束发读书轩中</a:t>
            </a:r>
            <a:r>
              <a:rPr lang="en-US" altLang="zh-CN"/>
              <a:t>(</a:t>
            </a:r>
            <a:r>
              <a:rPr lang="zh-CN" altLang="en-US"/>
              <a:t>省略句</a:t>
            </a:r>
            <a:r>
              <a:rPr lang="en-US" altLang="zh-CN"/>
              <a:t>)</a:t>
            </a:r>
            <a:endParaRPr lang="en-US" altLang="zh-CN"/>
          </a:p>
          <a:p>
            <a:pPr>
              <a:lnSpc>
                <a:spcPct val="150000"/>
              </a:lnSpc>
            </a:pPr>
            <a:r>
              <a:rPr lang="en-US" altLang="zh-CN"/>
              <a:t>D.</a:t>
            </a:r>
            <a:r>
              <a:rPr lang="zh-CN" altLang="en-US"/>
              <a:t>且何谓阁子也</a:t>
            </a:r>
            <a:r>
              <a:rPr lang="en-US" altLang="zh-CN"/>
              <a:t>(</a:t>
            </a:r>
            <a:r>
              <a:rPr lang="zh-CN" altLang="en-US"/>
              <a:t>宾语前置句</a:t>
            </a:r>
            <a:r>
              <a:rPr lang="en-US" altLang="zh-CN"/>
              <a:t>)</a:t>
            </a:r>
            <a:endParaRPr lang="en-US" altLang="zh-CN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623570" y="4579620"/>
            <a:ext cx="10511155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本题考查理解与现代汉语不同的句式的能力。</a:t>
            </a:r>
            <a:r>
              <a:rPr lang="en-US" altLang="zh-CN" dirty="0"/>
              <a:t>D</a:t>
            </a:r>
            <a:r>
              <a:rPr lang="zh-CN" altLang="en-US" dirty="0"/>
              <a:t>项</a:t>
            </a:r>
            <a:r>
              <a:rPr lang="en-US" altLang="zh-CN" dirty="0"/>
              <a:t>，</a:t>
            </a:r>
            <a:r>
              <a:rPr lang="zh-CN" altLang="en-US" dirty="0"/>
              <a:t>疑问句。</a:t>
            </a:r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5591810" y="1484630"/>
            <a:ext cx="505460" cy="4540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/>
              <a:t>D</a:t>
            </a:r>
            <a:r>
              <a:rPr lang="zh-CN" altLang="en-US"/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8" grpId="0"/>
      <p:bldP spid="1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340485"/>
            <a:ext cx="10847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5.</a:t>
            </a:r>
            <a:r>
              <a:rPr lang="zh-CN" altLang="en-US"/>
              <a:t>下列对课文中相关古代文化常识的解说</a:t>
            </a:r>
            <a:r>
              <a:rPr lang="en-US" altLang="zh-CN"/>
              <a:t>，</a:t>
            </a:r>
            <a:r>
              <a:rPr lang="zh-CN" altLang="en-US"/>
              <a:t>不正确的一项是</a:t>
            </a:r>
            <a:r>
              <a:rPr lang="en-US" altLang="zh-CN"/>
              <a:t>	(</a:t>
            </a:r>
            <a:r>
              <a:rPr lang="zh-CN" altLang="en-US"/>
              <a:t>　　</a:t>
            </a:r>
            <a:r>
              <a:rPr lang="en-US" altLang="zh-CN"/>
              <a:t>)</a:t>
            </a:r>
            <a:endParaRPr lang="en-US" altLang="zh-CN"/>
          </a:p>
          <a:p>
            <a:pPr>
              <a:lnSpc>
                <a:spcPct val="150000"/>
              </a:lnSpc>
            </a:pPr>
            <a:r>
              <a:rPr lang="en-US" altLang="zh-CN"/>
              <a:t>A.</a:t>
            </a:r>
            <a:r>
              <a:rPr lang="zh-CN" altLang="en-US"/>
              <a:t>东宫</a:t>
            </a:r>
            <a:r>
              <a:rPr lang="en-US" altLang="zh-CN"/>
              <a:t>，</a:t>
            </a:r>
            <a:r>
              <a:rPr lang="zh-CN" altLang="en-US"/>
              <a:t>在汉代指长乐宫</a:t>
            </a:r>
            <a:r>
              <a:rPr lang="en-US" altLang="zh-CN"/>
              <a:t>，</a:t>
            </a:r>
            <a:r>
              <a:rPr lang="zh-CN" altLang="en-US"/>
              <a:t>为太后所居</a:t>
            </a:r>
            <a:r>
              <a:rPr lang="en-US" altLang="zh-CN"/>
              <a:t>，</a:t>
            </a:r>
            <a:r>
              <a:rPr lang="zh-CN" altLang="en-US"/>
              <a:t>因此借指太后。后又是太子所居之宫</a:t>
            </a:r>
            <a:r>
              <a:rPr lang="en-US" altLang="zh-CN"/>
              <a:t>，</a:t>
            </a:r>
            <a:r>
              <a:rPr lang="zh-CN" altLang="en-US"/>
              <a:t>借指太子。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B.</a:t>
            </a:r>
            <a:r>
              <a:rPr lang="zh-CN" altLang="en-US"/>
              <a:t>三五之夜</a:t>
            </a:r>
            <a:r>
              <a:rPr lang="en-US" altLang="zh-CN"/>
              <a:t>，</a:t>
            </a:r>
            <a:r>
              <a:rPr lang="zh-CN" altLang="en-US"/>
              <a:t>即农历每月十五的夜晚</a:t>
            </a:r>
            <a:r>
              <a:rPr lang="en-US" altLang="zh-CN"/>
              <a:t>，</a:t>
            </a:r>
            <a:r>
              <a:rPr lang="en-US" altLang="zh-CN"/>
              <a:t>“</a:t>
            </a:r>
            <a:r>
              <a:rPr lang="zh-CN" altLang="en-US"/>
              <a:t>十五</a:t>
            </a:r>
            <a:r>
              <a:rPr lang="en-US" altLang="zh-CN"/>
              <a:t>”</a:t>
            </a:r>
            <a:r>
              <a:rPr lang="zh-CN" altLang="en-US"/>
              <a:t>又称</a:t>
            </a:r>
            <a:r>
              <a:rPr lang="en-US" altLang="zh-CN"/>
              <a:t>“</a:t>
            </a:r>
            <a:r>
              <a:rPr lang="zh-CN" altLang="en-US"/>
              <a:t>望</a:t>
            </a:r>
            <a:r>
              <a:rPr lang="en-US" altLang="zh-CN"/>
              <a:t>”，</a:t>
            </a:r>
            <a:r>
              <a:rPr lang="zh-CN" altLang="en-US"/>
              <a:t>如</a:t>
            </a:r>
            <a:r>
              <a:rPr lang="en-US" altLang="zh-CN"/>
              <a:t>“</a:t>
            </a:r>
            <a:r>
              <a:rPr lang="zh-CN" altLang="en-US"/>
              <a:t>丁卯年三月之望</a:t>
            </a:r>
            <a:r>
              <a:rPr lang="en-US" altLang="zh-CN"/>
              <a:t>”，</a:t>
            </a:r>
            <a:r>
              <a:rPr lang="zh-CN" altLang="en-US"/>
              <a:t>即丁卯三月十五。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C.“</a:t>
            </a:r>
            <a:r>
              <a:rPr lang="zh-CN" altLang="en-US"/>
              <a:t>先、子、公</a:t>
            </a:r>
            <a:r>
              <a:rPr lang="en-US" altLang="zh-CN"/>
              <a:t>”</a:t>
            </a:r>
            <a:r>
              <a:rPr lang="zh-CN" altLang="en-US"/>
              <a:t>在文言文中常用作尊敬的称呼</a:t>
            </a:r>
            <a:r>
              <a:rPr lang="en-US" altLang="zh-CN"/>
              <a:t>，</a:t>
            </a:r>
            <a:r>
              <a:rPr lang="en-US" altLang="zh-CN"/>
              <a:t>“</a:t>
            </a:r>
            <a:r>
              <a:rPr lang="zh-CN" altLang="en-US"/>
              <a:t>婢子、小君</a:t>
            </a:r>
            <a:r>
              <a:rPr lang="en-US" altLang="zh-CN"/>
              <a:t>”</a:t>
            </a:r>
            <a:r>
              <a:rPr lang="zh-CN" altLang="en-US"/>
              <a:t>则常作女子谦称。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D.</a:t>
            </a:r>
            <a:r>
              <a:rPr lang="zh-CN" altLang="en-US"/>
              <a:t>象笏</a:t>
            </a:r>
            <a:r>
              <a:rPr lang="en-US" altLang="zh-CN"/>
              <a:t>，</a:t>
            </a:r>
            <a:r>
              <a:rPr lang="zh-CN" altLang="en-US"/>
              <a:t>即象牙制的手板。笏</a:t>
            </a:r>
            <a:r>
              <a:rPr lang="en-US" altLang="zh-CN"/>
              <a:t>，</a:t>
            </a:r>
            <a:r>
              <a:rPr lang="zh-CN" altLang="en-US"/>
              <a:t>就是封建时代官员们上朝时所用的手板</a:t>
            </a:r>
            <a:r>
              <a:rPr lang="en-US" altLang="zh-CN"/>
              <a:t>，</a:t>
            </a:r>
            <a:r>
              <a:rPr lang="zh-CN" altLang="en-US"/>
              <a:t>有事可记于上</a:t>
            </a:r>
            <a:r>
              <a:rPr lang="en-US" altLang="zh-CN"/>
              <a:t>，</a:t>
            </a:r>
            <a:r>
              <a:rPr lang="zh-CN" altLang="en-US"/>
              <a:t>以备忘。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623570" y="4579620"/>
            <a:ext cx="10511155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本题考查了解并掌握常见的古代文化知识的能力。</a:t>
            </a:r>
            <a:r>
              <a:rPr lang="en-US" altLang="zh-CN" dirty="0"/>
              <a:t>C</a:t>
            </a:r>
            <a:r>
              <a:rPr lang="zh-CN" altLang="en-US" dirty="0"/>
              <a:t>项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小君</a:t>
            </a:r>
            <a:r>
              <a:rPr lang="en-US" altLang="zh-CN" dirty="0"/>
              <a:t>”</a:t>
            </a:r>
            <a:r>
              <a:rPr lang="zh-CN" altLang="en-US" dirty="0"/>
              <a:t>不是谦称</a:t>
            </a:r>
            <a:r>
              <a:rPr lang="en-US" altLang="zh-CN" dirty="0"/>
              <a:t>，</a:t>
            </a:r>
            <a:r>
              <a:rPr lang="zh-CN" altLang="en-US" dirty="0"/>
              <a:t>古称诸侯之妻</a:t>
            </a:r>
            <a:r>
              <a:rPr lang="en-US" altLang="zh-CN" dirty="0"/>
              <a:t>，</a:t>
            </a:r>
            <a:r>
              <a:rPr lang="zh-CN" altLang="en-US" dirty="0"/>
              <a:t>后引申为对无亲族关系的长辈或所尊敬者之妻妾的尊称。</a:t>
            </a:r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463790" y="1463675"/>
            <a:ext cx="505460" cy="4540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/>
              <a:t>C</a:t>
            </a:r>
            <a:r>
              <a:rPr lang="zh-CN" altLang="en-US"/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8" grpId="0"/>
      <p:bldP spid="1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12240"/>
            <a:ext cx="10212705" cy="3234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6.</a:t>
            </a:r>
            <a:r>
              <a:rPr lang="zh-CN" altLang="en-US"/>
              <a:t>把下列句子翻译成现代汉语。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(1)</a:t>
            </a:r>
            <a:r>
              <a:rPr lang="zh-CN" altLang="en-US"/>
              <a:t>臣少多疾病</a:t>
            </a:r>
            <a:r>
              <a:rPr lang="en-US" altLang="zh-CN"/>
              <a:t>，</a:t>
            </a:r>
            <a:r>
              <a:rPr lang="zh-CN" altLang="en-US"/>
              <a:t>九岁不行</a:t>
            </a:r>
            <a:r>
              <a:rPr lang="en-US" altLang="zh-CN"/>
              <a:t>，</a:t>
            </a:r>
            <a:r>
              <a:rPr lang="zh-CN" altLang="en-US"/>
              <a:t>零丁孤苦</a:t>
            </a:r>
            <a:r>
              <a:rPr lang="en-US" altLang="zh-CN"/>
              <a:t>，</a:t>
            </a:r>
            <a:r>
              <a:rPr lang="zh-CN" altLang="en-US"/>
              <a:t>至于成立。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sz="1600" dirty="0">
                <a:sym typeface="+mn-ea"/>
              </a:rPr>
              <a:t>________________________________________________________________________</a:t>
            </a:r>
            <a:endParaRPr lang="en-US" sz="1600" dirty="0"/>
          </a:p>
          <a:p>
            <a:pPr>
              <a:lnSpc>
                <a:spcPct val="150000"/>
              </a:lnSpc>
            </a:pPr>
            <a:r>
              <a:rPr lang="en-US" sz="1600" dirty="0">
                <a:sym typeface="+mn-ea"/>
              </a:rPr>
              <a:t>________________________________________________________________________</a:t>
            </a:r>
            <a:endParaRPr lang="en-US" sz="1600" dirty="0"/>
          </a:p>
          <a:p>
            <a:pPr>
              <a:lnSpc>
                <a:spcPct val="150000"/>
              </a:lnSpc>
            </a:pPr>
            <a:endParaRPr lang="en-US" altLang="en-US" sz="1600"/>
          </a:p>
          <a:p>
            <a:pPr>
              <a:lnSpc>
                <a:spcPct val="150000"/>
              </a:lnSpc>
            </a:pPr>
            <a:endParaRPr lang="en-US" altLang="en-US" sz="1600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623570" y="450151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【答案】我小时多病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九岁还不会走路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伶仃孤苦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直到成人自立。</a:t>
            </a:r>
            <a:endParaRPr lang="zh-CN" altLang="en-US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3570" y="3284220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本题考查理解并翻译文中的句子的能力。</a:t>
            </a:r>
            <a:r>
              <a:rPr lang="en-US" altLang="zh-CN" dirty="0"/>
              <a:t>(1)</a:t>
            </a:r>
            <a:r>
              <a:rPr lang="zh-CN" altLang="en-US" dirty="0"/>
              <a:t>不行</a:t>
            </a:r>
            <a:r>
              <a:rPr lang="en-US" altLang="zh-CN" dirty="0"/>
              <a:t>:</a:t>
            </a:r>
            <a:r>
              <a:rPr lang="zh-CN" altLang="en-US" dirty="0"/>
              <a:t>不会走路。这里形容柔弱。至于</a:t>
            </a:r>
            <a:r>
              <a:rPr lang="en-US" altLang="zh-CN" dirty="0"/>
              <a:t>:</a:t>
            </a:r>
            <a:r>
              <a:rPr lang="zh-CN" altLang="en-US" dirty="0"/>
              <a:t>到</a:t>
            </a:r>
            <a:r>
              <a:rPr lang="en-US" altLang="zh-CN" dirty="0"/>
              <a:t>，</a:t>
            </a:r>
            <a:r>
              <a:rPr lang="zh-CN" altLang="en-US" dirty="0"/>
              <a:t>直到。成立</a:t>
            </a:r>
            <a:r>
              <a:rPr lang="en-US" altLang="zh-CN" dirty="0"/>
              <a:t>:</a:t>
            </a:r>
            <a:r>
              <a:rPr lang="zh-CN" altLang="en-US" dirty="0"/>
              <a:t>成人自立。</a:t>
            </a:r>
            <a:r>
              <a:rPr lang="en-US" altLang="zh-CN" dirty="0"/>
              <a:t>(2)</a:t>
            </a:r>
            <a:r>
              <a:rPr lang="zh-CN" altLang="en-US" dirty="0"/>
              <a:t>但</a:t>
            </a:r>
            <a:r>
              <a:rPr lang="en-US" altLang="zh-CN" dirty="0"/>
              <a:t>:</a:t>
            </a:r>
            <a:r>
              <a:rPr lang="zh-CN" altLang="en-US" dirty="0"/>
              <a:t>只。薄</a:t>
            </a:r>
            <a:r>
              <a:rPr lang="en-US" altLang="zh-CN" dirty="0"/>
              <a:t>:</a:t>
            </a:r>
            <a:r>
              <a:rPr lang="zh-CN" altLang="en-US" dirty="0"/>
              <a:t>迫近。危浅</a:t>
            </a:r>
            <a:r>
              <a:rPr lang="en-US" altLang="zh-CN" dirty="0"/>
              <a:t>:</a:t>
            </a:r>
            <a:r>
              <a:rPr lang="zh-CN" altLang="en-US" dirty="0"/>
              <a:t>垂危。</a:t>
            </a:r>
            <a:r>
              <a:rPr lang="en-US" altLang="zh-CN" dirty="0"/>
              <a:t>(3)</a:t>
            </a:r>
            <a:r>
              <a:rPr lang="zh-CN" altLang="en-US" dirty="0"/>
              <a:t>妪</a:t>
            </a:r>
            <a:r>
              <a:rPr lang="en-US" altLang="zh-CN" dirty="0"/>
              <a:t>，</a:t>
            </a:r>
            <a:r>
              <a:rPr lang="zh-CN" altLang="en-US" dirty="0"/>
              <a:t>先大母婢也</a:t>
            </a:r>
            <a:r>
              <a:rPr lang="en-US" altLang="zh-CN" dirty="0"/>
              <a:t>:</a:t>
            </a:r>
            <a:r>
              <a:rPr lang="zh-CN" altLang="en-US" dirty="0"/>
              <a:t>判断句。乳</a:t>
            </a:r>
            <a:r>
              <a:rPr lang="en-US" altLang="zh-CN" dirty="0"/>
              <a:t>:</a:t>
            </a:r>
            <a:r>
              <a:rPr lang="zh-CN" altLang="en-US" dirty="0"/>
              <a:t>喂奶</a:t>
            </a:r>
            <a:r>
              <a:rPr lang="en-US" altLang="zh-CN" dirty="0"/>
              <a:t>，</a:t>
            </a:r>
            <a:r>
              <a:rPr lang="zh-CN" altLang="en-US" dirty="0"/>
              <a:t>哺育。先妣</a:t>
            </a:r>
            <a:r>
              <a:rPr lang="en-US" altLang="zh-CN" dirty="0"/>
              <a:t>:</a:t>
            </a:r>
            <a:r>
              <a:rPr lang="zh-CN" altLang="en-US" dirty="0"/>
              <a:t>去世的母亲。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" grpId="0"/>
      <p:bldP spid="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12240"/>
            <a:ext cx="10212705" cy="3234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(2)</a:t>
            </a:r>
            <a:r>
              <a:rPr lang="zh-CN" altLang="en-US"/>
              <a:t>但以刘日薄西山</a:t>
            </a:r>
            <a:r>
              <a:rPr lang="en-US" altLang="zh-CN"/>
              <a:t>，</a:t>
            </a:r>
            <a:r>
              <a:rPr lang="zh-CN" altLang="en-US"/>
              <a:t>气息奄奄</a:t>
            </a:r>
            <a:r>
              <a:rPr lang="en-US" altLang="zh-CN"/>
              <a:t>，</a:t>
            </a:r>
            <a:r>
              <a:rPr lang="zh-CN" altLang="en-US"/>
              <a:t>人命危浅</a:t>
            </a:r>
            <a:r>
              <a:rPr lang="en-US" altLang="zh-CN"/>
              <a:t>，</a:t>
            </a:r>
            <a:r>
              <a:rPr lang="zh-CN" altLang="en-US"/>
              <a:t>朝不虑夕。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sz="1600" dirty="0">
                <a:sym typeface="+mn-ea"/>
              </a:rPr>
              <a:t>________________________________________________________________________</a:t>
            </a:r>
            <a:endParaRPr lang="en-US" sz="1600" dirty="0"/>
          </a:p>
          <a:p>
            <a:pPr>
              <a:lnSpc>
                <a:spcPct val="150000"/>
              </a:lnSpc>
            </a:pPr>
            <a:r>
              <a:rPr lang="en-US" sz="1600" dirty="0">
                <a:sym typeface="+mn-ea"/>
              </a:rPr>
              <a:t>________________________________________________________________________</a:t>
            </a:r>
            <a:endParaRPr lang="en-US" sz="1600" dirty="0"/>
          </a:p>
          <a:p>
            <a:pPr>
              <a:lnSpc>
                <a:spcPct val="150000"/>
              </a:lnSpc>
            </a:pPr>
            <a:endParaRPr lang="en-US" altLang="en-US" sz="1600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623570" y="435800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【答案】只因刘氏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(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已如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)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太阳快要落山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气息微弱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生命垂危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随时都可能离世。</a:t>
            </a:r>
            <a:endParaRPr lang="zh-CN" altLang="en-US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3570" y="306895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本题考查理解并翻译文中的句子的能力。</a:t>
            </a:r>
            <a:r>
              <a:rPr lang="en-US" altLang="zh-CN" dirty="0"/>
              <a:t>(1)</a:t>
            </a:r>
            <a:r>
              <a:rPr lang="zh-CN" altLang="en-US" dirty="0"/>
              <a:t>不行</a:t>
            </a:r>
            <a:r>
              <a:rPr lang="en-US" altLang="zh-CN" dirty="0"/>
              <a:t>:</a:t>
            </a:r>
            <a:r>
              <a:rPr lang="zh-CN" altLang="en-US" dirty="0"/>
              <a:t>不会走路。这里形容柔弱。至于</a:t>
            </a:r>
            <a:r>
              <a:rPr lang="en-US" altLang="zh-CN" dirty="0"/>
              <a:t>:</a:t>
            </a:r>
            <a:r>
              <a:rPr lang="zh-CN" altLang="en-US" dirty="0"/>
              <a:t>到</a:t>
            </a:r>
            <a:r>
              <a:rPr lang="en-US" altLang="zh-CN" dirty="0"/>
              <a:t>，</a:t>
            </a:r>
            <a:r>
              <a:rPr lang="zh-CN" altLang="en-US" dirty="0"/>
              <a:t>直到。成立</a:t>
            </a:r>
            <a:r>
              <a:rPr lang="en-US" altLang="zh-CN" dirty="0"/>
              <a:t>:</a:t>
            </a:r>
            <a:r>
              <a:rPr lang="zh-CN" altLang="en-US" dirty="0"/>
              <a:t>成人自立。</a:t>
            </a:r>
            <a:r>
              <a:rPr lang="en-US" altLang="zh-CN" dirty="0"/>
              <a:t>(2)</a:t>
            </a:r>
            <a:r>
              <a:rPr lang="zh-CN" altLang="en-US" dirty="0"/>
              <a:t>但</a:t>
            </a:r>
            <a:r>
              <a:rPr lang="en-US" altLang="zh-CN" dirty="0"/>
              <a:t>:</a:t>
            </a:r>
            <a:r>
              <a:rPr lang="zh-CN" altLang="en-US" dirty="0"/>
              <a:t>只。薄</a:t>
            </a:r>
            <a:r>
              <a:rPr lang="en-US" altLang="zh-CN" dirty="0"/>
              <a:t>:</a:t>
            </a:r>
            <a:r>
              <a:rPr lang="zh-CN" altLang="en-US" dirty="0"/>
              <a:t>迫近。危浅</a:t>
            </a:r>
            <a:r>
              <a:rPr lang="en-US" altLang="zh-CN" dirty="0"/>
              <a:t>:</a:t>
            </a:r>
            <a:r>
              <a:rPr lang="zh-CN" altLang="en-US" dirty="0"/>
              <a:t>垂危。</a:t>
            </a:r>
            <a:r>
              <a:rPr lang="en-US" altLang="zh-CN" dirty="0"/>
              <a:t>(3)</a:t>
            </a:r>
            <a:r>
              <a:rPr lang="zh-CN" altLang="en-US" dirty="0"/>
              <a:t>妪</a:t>
            </a:r>
            <a:r>
              <a:rPr lang="en-US" altLang="zh-CN" dirty="0"/>
              <a:t>，</a:t>
            </a:r>
            <a:r>
              <a:rPr lang="zh-CN" altLang="en-US" dirty="0"/>
              <a:t>先大母婢也</a:t>
            </a:r>
            <a:r>
              <a:rPr lang="en-US" altLang="zh-CN" dirty="0"/>
              <a:t>:</a:t>
            </a:r>
            <a:r>
              <a:rPr lang="zh-CN" altLang="en-US" dirty="0"/>
              <a:t>判断句。乳</a:t>
            </a:r>
            <a:r>
              <a:rPr lang="en-US" altLang="zh-CN" dirty="0"/>
              <a:t>:</a:t>
            </a:r>
            <a:r>
              <a:rPr lang="zh-CN" altLang="en-US" dirty="0"/>
              <a:t>喂奶</a:t>
            </a:r>
            <a:r>
              <a:rPr lang="en-US" altLang="zh-CN" dirty="0"/>
              <a:t>，</a:t>
            </a:r>
            <a:r>
              <a:rPr lang="zh-CN" altLang="en-US" dirty="0"/>
              <a:t>哺育。先妣</a:t>
            </a:r>
            <a:r>
              <a:rPr lang="en-US" altLang="zh-CN" dirty="0"/>
              <a:t>:</a:t>
            </a:r>
            <a:r>
              <a:rPr lang="zh-CN" altLang="en-US" dirty="0"/>
              <a:t>去世的母亲。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12240"/>
            <a:ext cx="10212705" cy="3234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(3)</a:t>
            </a:r>
            <a:r>
              <a:rPr lang="zh-CN" altLang="en-US"/>
              <a:t>妪</a:t>
            </a:r>
            <a:r>
              <a:rPr lang="en-US" altLang="zh-CN"/>
              <a:t>，</a:t>
            </a:r>
            <a:r>
              <a:rPr lang="zh-CN" altLang="en-US"/>
              <a:t>先大母婢也</a:t>
            </a:r>
            <a:r>
              <a:rPr lang="en-US" altLang="zh-CN"/>
              <a:t>，</a:t>
            </a:r>
            <a:r>
              <a:rPr lang="zh-CN" altLang="en-US"/>
              <a:t>乳二世</a:t>
            </a:r>
            <a:r>
              <a:rPr lang="en-US" altLang="zh-CN"/>
              <a:t>，</a:t>
            </a:r>
            <a:r>
              <a:rPr lang="zh-CN" altLang="en-US"/>
              <a:t>先妣抚之甚厚。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sz="1600" dirty="0">
                <a:sym typeface="+mn-ea"/>
              </a:rPr>
              <a:t>________________________________________________________________________</a:t>
            </a:r>
            <a:endParaRPr lang="en-US" sz="1600" dirty="0"/>
          </a:p>
          <a:p>
            <a:pPr>
              <a:lnSpc>
                <a:spcPct val="150000"/>
              </a:lnSpc>
            </a:pPr>
            <a:r>
              <a:rPr lang="en-US" sz="1600" dirty="0">
                <a:sym typeface="+mn-ea"/>
              </a:rPr>
              <a:t>________________________________________________________________________</a:t>
            </a:r>
            <a:endParaRPr lang="en-US" sz="1600" dirty="0"/>
          </a:p>
          <a:p>
            <a:pPr>
              <a:lnSpc>
                <a:spcPct val="150000"/>
              </a:lnSpc>
            </a:pPr>
            <a:endParaRPr lang="zh-CN" altLang="en-US" sz="1600"/>
          </a:p>
          <a:p>
            <a:pPr>
              <a:lnSpc>
                <a:spcPct val="150000"/>
              </a:lnSpc>
            </a:pPr>
            <a:endParaRPr lang="en-US" altLang="en-US" sz="1600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623570" y="407098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【答案】这个老婆婆是我去世的祖母的婢女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给父亲和自己两代人喂过奶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我母亲生前待她很好。</a:t>
            </a:r>
            <a:endParaRPr lang="zh-CN" altLang="en-US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3570" y="2997200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本题考查理解并翻译文中的句子的能力。</a:t>
            </a:r>
            <a:r>
              <a:rPr lang="en-US" altLang="zh-CN" dirty="0"/>
              <a:t>(1)</a:t>
            </a:r>
            <a:r>
              <a:rPr lang="zh-CN" altLang="en-US" dirty="0"/>
              <a:t>不行</a:t>
            </a:r>
            <a:r>
              <a:rPr lang="en-US" altLang="zh-CN" dirty="0"/>
              <a:t>:</a:t>
            </a:r>
            <a:r>
              <a:rPr lang="zh-CN" altLang="en-US" dirty="0"/>
              <a:t>不会走路。这里形容柔弱。至于</a:t>
            </a:r>
            <a:r>
              <a:rPr lang="en-US" altLang="zh-CN" dirty="0"/>
              <a:t>:</a:t>
            </a:r>
            <a:r>
              <a:rPr lang="zh-CN" altLang="en-US" dirty="0"/>
              <a:t>到</a:t>
            </a:r>
            <a:r>
              <a:rPr lang="en-US" altLang="zh-CN" dirty="0"/>
              <a:t>，</a:t>
            </a:r>
            <a:r>
              <a:rPr lang="zh-CN" altLang="en-US" dirty="0"/>
              <a:t>直到。成立</a:t>
            </a:r>
            <a:r>
              <a:rPr lang="en-US" altLang="zh-CN" dirty="0"/>
              <a:t>:</a:t>
            </a:r>
            <a:r>
              <a:rPr lang="zh-CN" altLang="en-US" dirty="0"/>
              <a:t>成人自立。</a:t>
            </a:r>
            <a:r>
              <a:rPr lang="en-US" altLang="zh-CN" dirty="0"/>
              <a:t>(2)</a:t>
            </a:r>
            <a:r>
              <a:rPr lang="zh-CN" altLang="en-US" dirty="0"/>
              <a:t>但</a:t>
            </a:r>
            <a:r>
              <a:rPr lang="en-US" altLang="zh-CN" dirty="0"/>
              <a:t>:</a:t>
            </a:r>
            <a:r>
              <a:rPr lang="zh-CN" altLang="en-US" dirty="0"/>
              <a:t>只。薄</a:t>
            </a:r>
            <a:r>
              <a:rPr lang="en-US" altLang="zh-CN" dirty="0"/>
              <a:t>:</a:t>
            </a:r>
            <a:r>
              <a:rPr lang="zh-CN" altLang="en-US" dirty="0"/>
              <a:t>迫近。危浅</a:t>
            </a:r>
            <a:r>
              <a:rPr lang="en-US" altLang="zh-CN" dirty="0"/>
              <a:t>:</a:t>
            </a:r>
            <a:r>
              <a:rPr lang="zh-CN" altLang="en-US" dirty="0"/>
              <a:t>垂危。</a:t>
            </a:r>
            <a:r>
              <a:rPr lang="en-US" altLang="zh-CN" dirty="0"/>
              <a:t>(3)</a:t>
            </a:r>
            <a:r>
              <a:rPr lang="zh-CN" altLang="en-US" dirty="0"/>
              <a:t>妪</a:t>
            </a:r>
            <a:r>
              <a:rPr lang="en-US" altLang="zh-CN" dirty="0"/>
              <a:t>，</a:t>
            </a:r>
            <a:r>
              <a:rPr lang="zh-CN" altLang="en-US" dirty="0"/>
              <a:t>先大母婢也</a:t>
            </a:r>
            <a:r>
              <a:rPr lang="en-US" altLang="zh-CN" dirty="0"/>
              <a:t>:</a:t>
            </a:r>
            <a:r>
              <a:rPr lang="zh-CN" altLang="en-US" dirty="0"/>
              <a:t>判断句。乳</a:t>
            </a:r>
            <a:r>
              <a:rPr lang="en-US" altLang="zh-CN" dirty="0"/>
              <a:t>:</a:t>
            </a:r>
            <a:r>
              <a:rPr lang="zh-CN" altLang="en-US" dirty="0"/>
              <a:t>喂奶</a:t>
            </a:r>
            <a:r>
              <a:rPr lang="en-US" altLang="zh-CN" dirty="0"/>
              <a:t>，</a:t>
            </a:r>
            <a:r>
              <a:rPr lang="zh-CN" altLang="en-US" dirty="0"/>
              <a:t>哺育。先妣</a:t>
            </a:r>
            <a:r>
              <a:rPr lang="en-US" altLang="zh-CN" dirty="0"/>
              <a:t>:</a:t>
            </a:r>
            <a:r>
              <a:rPr lang="zh-CN" altLang="en-US" dirty="0"/>
              <a:t>去世的母亲。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" grpId="0"/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12240"/>
            <a:ext cx="10287635" cy="3234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0" fontAlgn="auto">
              <a:lnSpc>
                <a:spcPct val="100000"/>
              </a:lnSpc>
            </a:pPr>
            <a:r>
              <a:rPr lang="zh-CN" altLang="en-US"/>
              <a:t>文言文阅读</a:t>
            </a:r>
            <a:endParaRPr lang="zh-CN" altLang="en-US"/>
          </a:p>
          <a:p>
            <a:pPr indent="0" algn="ctr" fontAlgn="auto">
              <a:lnSpc>
                <a:spcPct val="100000"/>
              </a:lnSpc>
            </a:pPr>
            <a:r>
              <a:rPr sz="24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世美堂后记</a:t>
            </a:r>
            <a:endParaRPr sz="24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/>
              <a:t>归有光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    </a:t>
            </a:r>
            <a:r>
              <a:rPr lang="zh-CN" altLang="en-US"/>
              <a:t>余妻之曾大父王翁致谦</a:t>
            </a:r>
            <a:r>
              <a:rPr lang="en-US" altLang="zh-CN"/>
              <a:t>，</a:t>
            </a:r>
            <a:r>
              <a:rPr lang="zh-CN" altLang="en-US"/>
              <a:t>宋丞相魏公</a:t>
            </a:r>
            <a:r>
              <a:rPr lang="zh-CN" altLang="en-US" baseline="30000"/>
              <a:t>【注】</a:t>
            </a:r>
            <a:r>
              <a:rPr lang="zh-CN" altLang="en-US"/>
              <a:t>之后。自大名徙宛丘</a:t>
            </a:r>
            <a:r>
              <a:rPr lang="en-US" altLang="zh-CN"/>
              <a:t>，</a:t>
            </a:r>
            <a:r>
              <a:rPr lang="zh-CN" altLang="en-US"/>
              <a:t>后又徙余姚。元至顺间</a:t>
            </a:r>
            <a:r>
              <a:rPr lang="en-US" altLang="zh-CN"/>
              <a:t>，</a:t>
            </a:r>
            <a:r>
              <a:rPr lang="zh-CN" altLang="en-US"/>
              <a:t>有官平江者</a:t>
            </a:r>
            <a:r>
              <a:rPr lang="en-US" altLang="zh-CN"/>
              <a:t>，</a:t>
            </a:r>
            <a:r>
              <a:rPr lang="zh-CN" altLang="en-US"/>
              <a:t>因家昆山之南戴</a:t>
            </a:r>
            <a:r>
              <a:rPr lang="en-US" altLang="zh-CN"/>
              <a:t>，</a:t>
            </a:r>
            <a:r>
              <a:rPr lang="zh-CN" altLang="en-US"/>
              <a:t>故县人谓之南戴王氏。翁为人倜傥奇伟</a:t>
            </a:r>
            <a:r>
              <a:rPr lang="en-US" altLang="zh-CN"/>
              <a:t>，</a:t>
            </a:r>
            <a:r>
              <a:rPr lang="zh-CN" altLang="en-US"/>
              <a:t>吏部左侍郎叶公盛、大理寺卿章公格一时名德</a:t>
            </a:r>
            <a:r>
              <a:rPr lang="en-US" altLang="zh-CN"/>
              <a:t>，</a:t>
            </a:r>
            <a:r>
              <a:rPr lang="zh-CN" altLang="en-US"/>
              <a:t>皆相友善</a:t>
            </a:r>
            <a:r>
              <a:rPr lang="en-US" altLang="zh-CN"/>
              <a:t>，</a:t>
            </a:r>
            <a:r>
              <a:rPr lang="zh-CN" altLang="en-US"/>
              <a:t>为与连姻。成化初</a:t>
            </a:r>
            <a:r>
              <a:rPr lang="en-US" altLang="zh-CN"/>
              <a:t>，</a:t>
            </a:r>
            <a:r>
              <a:rPr lang="zh-CN" altLang="en-US"/>
              <a:t>筑室百楹于安亭江上</a:t>
            </a:r>
            <a:r>
              <a:rPr lang="en-US" altLang="zh-CN"/>
              <a:t>，</a:t>
            </a:r>
            <a:r>
              <a:rPr lang="zh-CN" altLang="en-US"/>
              <a:t>堂宇闳敞</a:t>
            </a:r>
            <a:r>
              <a:rPr lang="en-US" altLang="zh-CN"/>
              <a:t>，</a:t>
            </a:r>
            <a:r>
              <a:rPr lang="zh-CN" altLang="en-US"/>
              <a:t>极幽雅之致</a:t>
            </a:r>
            <a:r>
              <a:rPr lang="en-US" altLang="zh-CN"/>
              <a:t>，</a:t>
            </a:r>
            <a:r>
              <a:rPr lang="zh-CN" altLang="en-US"/>
              <a:t>题其扁曰</a:t>
            </a:r>
            <a:r>
              <a:rPr lang="en-US" altLang="zh-CN"/>
              <a:t>“</a:t>
            </a:r>
            <a:r>
              <a:rPr lang="zh-CN" altLang="en-US"/>
              <a:t>世美</a:t>
            </a:r>
            <a:r>
              <a:rPr lang="en-US" altLang="zh-CN"/>
              <a:t>”</a:t>
            </a:r>
            <a:r>
              <a:rPr lang="zh-CN" altLang="en-US"/>
              <a:t>。四明杨太史守阯为之记。</a:t>
            </a:r>
            <a:endParaRPr lang="zh-CN" altLang="en-US"/>
          </a:p>
          <a:p>
            <a:pPr algn="l">
              <a:lnSpc>
                <a:spcPct val="150000"/>
              </a:lnSpc>
            </a:pPr>
            <a:r>
              <a:rPr lang="en-US" altLang="zh-CN"/>
              <a:t>    </a:t>
            </a:r>
            <a:r>
              <a:rPr lang="zh-CN" altLang="en-US"/>
              <a:t>嘉靖中</a:t>
            </a:r>
            <a:r>
              <a:rPr lang="en-US" altLang="zh-CN"/>
              <a:t>，</a:t>
            </a:r>
            <a:r>
              <a:rPr lang="zh-CN" altLang="en-US"/>
              <a:t>曾孙某以逋官物粥于人。余适读书堂中</a:t>
            </a:r>
            <a:r>
              <a:rPr lang="en-US" altLang="zh-CN"/>
              <a:t>，</a:t>
            </a:r>
            <a:r>
              <a:rPr lang="zh-CN" altLang="en-US"/>
              <a:t>吾妻曰：</a:t>
            </a:r>
            <a:r>
              <a:rPr lang="en-US" altLang="zh-CN"/>
              <a:t>“</a:t>
            </a:r>
            <a:r>
              <a:rPr lang="zh-CN" altLang="en-US"/>
              <a:t>君在</a:t>
            </a:r>
            <a:r>
              <a:rPr lang="en-US" altLang="zh-CN"/>
              <a:t>，</a:t>
            </a:r>
            <a:r>
              <a:rPr lang="zh-CN" altLang="en-US"/>
              <a:t>不可使人顿有《黍离》之悲。</a:t>
            </a:r>
            <a:r>
              <a:rPr lang="en-US" altLang="zh-CN"/>
              <a:t>”</a:t>
            </a:r>
            <a:r>
              <a:rPr lang="zh-CN" altLang="en-US" u="wavy">
                <a:solidFill>
                  <a:schemeClr val="tx1"/>
                </a:solidFill>
                <a:uFillTx/>
              </a:rPr>
              <a:t>余</a:t>
            </a:r>
            <a:r>
              <a:rPr lang="en-US" altLang="zh-CN" u="wavy">
                <a:solidFill>
                  <a:schemeClr val="tx1"/>
                </a:solidFill>
                <a:uFillTx/>
              </a:rPr>
              <a:t> </a:t>
            </a:r>
            <a:r>
              <a:rPr lang="zh-CN" altLang="en-US" u="wavy">
                <a:solidFill>
                  <a:schemeClr val="tx1"/>
                </a:solidFill>
                <a:uFillTx/>
              </a:rPr>
              <a:t>闻</a:t>
            </a:r>
            <a:r>
              <a:rPr lang="en-US" altLang="zh-CN" u="wavy">
                <a:solidFill>
                  <a:schemeClr val="tx1"/>
                </a:solidFill>
                <a:uFillTx/>
              </a:rPr>
              <a:t> </a:t>
            </a:r>
            <a:r>
              <a:rPr lang="zh-CN" altLang="en-US" u="wavy">
                <a:solidFill>
                  <a:schemeClr val="tx1"/>
                </a:solidFill>
                <a:uFillTx/>
              </a:rPr>
              <a:t>之</a:t>
            </a:r>
            <a:r>
              <a:rPr lang="en-US" altLang="zh-CN" u="wavy">
                <a:solidFill>
                  <a:schemeClr val="tx1"/>
                </a:solidFill>
                <a:uFillTx/>
              </a:rPr>
              <a:t> </a:t>
            </a:r>
            <a:r>
              <a:rPr lang="zh-CN" altLang="en-US" u="wavy">
                <a:solidFill>
                  <a:schemeClr val="tx1"/>
                </a:solidFill>
                <a:uFillTx/>
              </a:rPr>
              <a:t>固</a:t>
            </a:r>
            <a:r>
              <a:rPr lang="en-US" altLang="zh-CN" u="wavy">
                <a:solidFill>
                  <a:schemeClr val="tx1"/>
                </a:solidFill>
                <a:uFillTx/>
              </a:rPr>
              <a:t> </a:t>
            </a:r>
            <a:r>
              <a:rPr lang="zh-CN" altLang="en-US" u="wavy">
                <a:solidFill>
                  <a:schemeClr val="tx1"/>
                </a:solidFill>
                <a:uFillTx/>
              </a:rPr>
              <a:t>已</a:t>
            </a:r>
            <a:r>
              <a:rPr lang="en-US" altLang="zh-CN" u="wavy">
                <a:solidFill>
                  <a:schemeClr val="tx1"/>
                </a:solidFill>
                <a:uFillTx/>
              </a:rPr>
              <a:t> </a:t>
            </a:r>
            <a:r>
              <a:rPr lang="zh-CN" altLang="en-US" u="wavy">
                <a:solidFill>
                  <a:schemeClr val="tx1"/>
                </a:solidFill>
                <a:uFillTx/>
              </a:rPr>
              <a:t>恻</a:t>
            </a:r>
            <a:r>
              <a:rPr lang="en-US" altLang="zh-CN" u="wavy">
                <a:solidFill>
                  <a:schemeClr val="tx1"/>
                </a:solidFill>
                <a:uFillTx/>
              </a:rPr>
              <a:t> </a:t>
            </a:r>
            <a:r>
              <a:rPr lang="zh-CN" altLang="en-US" u="wavy">
                <a:solidFill>
                  <a:schemeClr val="tx1"/>
                </a:solidFill>
                <a:uFillTx/>
              </a:rPr>
              <a:t>然</a:t>
            </a:r>
            <a:r>
              <a:rPr lang="en-US" altLang="zh-CN" u="wavy">
                <a:solidFill>
                  <a:schemeClr val="tx1"/>
                </a:solidFill>
                <a:uFillTx/>
              </a:rPr>
              <a:t> </a:t>
            </a:r>
            <a:r>
              <a:rPr lang="zh-CN" altLang="en-US" u="wavy">
                <a:solidFill>
                  <a:schemeClr val="tx1"/>
                </a:solidFill>
                <a:uFillTx/>
              </a:rPr>
              <a:t>然</a:t>
            </a:r>
            <a:r>
              <a:rPr lang="en-US" altLang="zh-CN" u="wavy">
                <a:solidFill>
                  <a:schemeClr val="tx1"/>
                </a:solidFill>
                <a:uFillTx/>
              </a:rPr>
              <a:t> </a:t>
            </a:r>
            <a:r>
              <a:rPr lang="zh-CN" altLang="en-US" u="wavy">
                <a:solidFill>
                  <a:schemeClr val="tx1"/>
                </a:solidFill>
                <a:uFillTx/>
              </a:rPr>
              <a:t>亦</a:t>
            </a:r>
            <a:r>
              <a:rPr lang="en-US" altLang="zh-CN" u="wavy">
                <a:solidFill>
                  <a:schemeClr val="tx1"/>
                </a:solidFill>
                <a:uFillTx/>
              </a:rPr>
              <a:t> </a:t>
            </a:r>
            <a:r>
              <a:rPr lang="zh-CN" altLang="en-US" u="wavy">
                <a:solidFill>
                  <a:schemeClr val="tx1"/>
                </a:solidFill>
                <a:uFillTx/>
              </a:rPr>
              <a:t>自</a:t>
            </a:r>
            <a:r>
              <a:rPr lang="en-US" altLang="zh-CN" u="wavy">
                <a:solidFill>
                  <a:schemeClr val="tx1"/>
                </a:solidFill>
                <a:uFillTx/>
              </a:rPr>
              <a:t> </a:t>
            </a:r>
            <a:r>
              <a:rPr lang="zh-CN" altLang="en-US" u="wavy">
                <a:solidFill>
                  <a:schemeClr val="tx1"/>
                </a:solidFill>
                <a:uFillTx/>
              </a:rPr>
              <a:t>爱</a:t>
            </a:r>
            <a:r>
              <a:rPr lang="en-US" altLang="zh-CN" u="wavy">
                <a:solidFill>
                  <a:schemeClr val="tx1"/>
                </a:solidFill>
                <a:uFillTx/>
              </a:rPr>
              <a:t> </a:t>
            </a:r>
            <a:r>
              <a:rPr lang="zh-CN" altLang="en-US" u="wavy">
                <a:solidFill>
                  <a:schemeClr val="tx1"/>
                </a:solidFill>
                <a:uFillTx/>
              </a:rPr>
              <a:t>其</a:t>
            </a:r>
            <a:r>
              <a:rPr lang="en-US" altLang="zh-CN" u="wavy">
                <a:solidFill>
                  <a:schemeClr val="tx1"/>
                </a:solidFill>
                <a:uFillTx/>
              </a:rPr>
              <a:t> </a:t>
            </a:r>
            <a:r>
              <a:rPr lang="zh-CN" altLang="en-US" u="wavy">
                <a:solidFill>
                  <a:schemeClr val="tx1"/>
                </a:solidFill>
                <a:uFillTx/>
              </a:rPr>
              <a:t>居</a:t>
            </a:r>
            <a:r>
              <a:rPr lang="en-US" altLang="zh-CN" u="wavy">
                <a:solidFill>
                  <a:schemeClr val="tx1"/>
                </a:solidFill>
                <a:uFillTx/>
              </a:rPr>
              <a:t> </a:t>
            </a:r>
            <a:r>
              <a:rPr lang="zh-CN" altLang="en-US" u="wavy">
                <a:solidFill>
                  <a:schemeClr val="tx1"/>
                </a:solidFill>
                <a:uFillTx/>
              </a:rPr>
              <a:t>闲</a:t>
            </a:r>
            <a:r>
              <a:rPr lang="en-US" altLang="zh-CN" u="wavy">
                <a:solidFill>
                  <a:schemeClr val="tx1"/>
                </a:solidFill>
                <a:uFillTx/>
              </a:rPr>
              <a:t> </a:t>
            </a:r>
            <a:r>
              <a:rPr lang="zh-CN" altLang="en-US" u="wavy">
                <a:solidFill>
                  <a:schemeClr val="tx1"/>
                </a:solidFill>
                <a:uFillTx/>
              </a:rPr>
              <a:t>靓</a:t>
            </a:r>
            <a:r>
              <a:rPr lang="en-US" altLang="zh-CN" u="wavy">
                <a:solidFill>
                  <a:schemeClr val="tx1"/>
                </a:solidFill>
                <a:uFillTx/>
              </a:rPr>
              <a:t> </a:t>
            </a:r>
            <a:r>
              <a:rPr lang="zh-CN" altLang="en-US" u="wavy">
                <a:solidFill>
                  <a:schemeClr val="tx1"/>
                </a:solidFill>
                <a:uFillTx/>
              </a:rPr>
              <a:t>可</a:t>
            </a:r>
            <a:r>
              <a:rPr lang="en-US" altLang="zh-CN" u="wavy">
                <a:solidFill>
                  <a:schemeClr val="tx1"/>
                </a:solidFill>
                <a:uFillTx/>
              </a:rPr>
              <a:t> </a:t>
            </a:r>
            <a:r>
              <a:rPr lang="zh-CN" altLang="en-US" u="wavy">
                <a:solidFill>
                  <a:schemeClr val="tx1"/>
                </a:solidFill>
                <a:uFillTx/>
              </a:rPr>
              <a:t>以</a:t>
            </a:r>
            <a:r>
              <a:rPr lang="en-US" altLang="zh-CN" u="wavy">
                <a:solidFill>
                  <a:schemeClr val="tx1"/>
                </a:solidFill>
                <a:uFillTx/>
              </a:rPr>
              <a:t> </a:t>
            </a:r>
            <a:r>
              <a:rPr lang="zh-CN" altLang="en-US" u="wavy">
                <a:solidFill>
                  <a:schemeClr val="tx1"/>
                </a:solidFill>
                <a:uFillTx/>
              </a:rPr>
              <a:t>避</a:t>
            </a:r>
            <a:r>
              <a:rPr lang="en-US" altLang="zh-CN" u="wavy">
                <a:solidFill>
                  <a:schemeClr val="tx1"/>
                </a:solidFill>
                <a:uFillTx/>
              </a:rPr>
              <a:t> </a:t>
            </a:r>
            <a:r>
              <a:rPr lang="zh-CN" altLang="en-US" u="wavy">
                <a:solidFill>
                  <a:schemeClr val="tx1"/>
                </a:solidFill>
                <a:uFillTx/>
              </a:rPr>
              <a:t>俗</a:t>
            </a:r>
            <a:r>
              <a:rPr lang="en-US" altLang="zh-CN" u="wavy">
                <a:solidFill>
                  <a:schemeClr val="tx1"/>
                </a:solidFill>
                <a:uFillTx/>
              </a:rPr>
              <a:t> </a:t>
            </a:r>
            <a:r>
              <a:rPr lang="zh-CN" altLang="en-US" u="wavy">
                <a:solidFill>
                  <a:schemeClr val="tx1"/>
                </a:solidFill>
                <a:uFillTx/>
              </a:rPr>
              <a:t>嚣</a:t>
            </a:r>
            <a:r>
              <a:rPr lang="en-US" altLang="zh-CN" u="wavy">
                <a:solidFill>
                  <a:schemeClr val="tx1"/>
                </a:solidFill>
                <a:uFillTx/>
              </a:rPr>
              <a:t> </a:t>
            </a:r>
            <a:r>
              <a:rPr lang="zh-CN" altLang="en-US" u="wavy">
                <a:solidFill>
                  <a:schemeClr val="tx1"/>
                </a:solidFill>
                <a:uFillTx/>
              </a:rPr>
              <a:t>也</a:t>
            </a:r>
            <a:r>
              <a:rPr lang="zh-CN" altLang="en-US">
                <a:solidFill>
                  <a:schemeClr val="tx1"/>
                </a:solidFill>
                <a:uFillTx/>
              </a:rPr>
              <a:t>。</a:t>
            </a:r>
            <a:r>
              <a:rPr lang="zh-CN" altLang="en-US"/>
              <a:t>乃谋质金以偿粥者</a:t>
            </a:r>
            <a:r>
              <a:rPr lang="en-US" altLang="zh-CN"/>
              <a:t>，</a:t>
            </a:r>
            <a:r>
              <a:rPr lang="zh-CN" altLang="en-US"/>
              <a:t>不足</a:t>
            </a:r>
            <a:r>
              <a:rPr lang="en-US" altLang="zh-CN"/>
              <a:t>，</a:t>
            </a:r>
            <a:r>
              <a:rPr lang="zh-CN" altLang="en-US"/>
              <a:t>则岁质贷。五六年</a:t>
            </a:r>
            <a:r>
              <a:rPr lang="en-US" altLang="zh-CN"/>
              <a:t>，</a:t>
            </a:r>
            <a:r>
              <a:rPr lang="zh-CN" altLang="en-US"/>
              <a:t>始尽雠其直。安亭俗呰窳而田恶。先是县人争以不利阻余</a:t>
            </a:r>
            <a:r>
              <a:rPr lang="en-US" altLang="zh-CN"/>
              <a:t>，</a:t>
            </a:r>
            <a:r>
              <a:rPr lang="zh-CN" altLang="en-US"/>
              <a:t>余称孙叔敖请寝之丘、韩献子迁新田之语以为言</a:t>
            </a:r>
            <a:r>
              <a:rPr lang="en-US" altLang="zh-CN"/>
              <a:t>，</a:t>
            </a:r>
            <a:r>
              <a:rPr lang="zh-CN" altLang="en-US"/>
              <a:t>众莫不笑之。余于家事</a:t>
            </a:r>
            <a:r>
              <a:rPr lang="en-US" altLang="zh-CN"/>
              <a:t>，</a:t>
            </a:r>
            <a:r>
              <a:rPr lang="zh-CN" altLang="en-US"/>
              <a:t>未尝訾省。</a:t>
            </a:r>
            <a:r>
              <a:rPr lang="zh-CN" altLang="en-US" u="sng"/>
              <a:t>吾妻终亦不以有无告</a:t>
            </a:r>
            <a:r>
              <a:rPr lang="en-US" altLang="zh-CN" u="sng"/>
              <a:t>，</a:t>
            </a:r>
            <a:r>
              <a:rPr lang="zh-CN" altLang="en-US" u="sng"/>
              <a:t>但督僮奴垦荒莱</a:t>
            </a:r>
            <a:r>
              <a:rPr lang="en-US" altLang="zh-CN" u="sng"/>
              <a:t>，</a:t>
            </a:r>
            <a:r>
              <a:rPr lang="zh-CN" altLang="en-US" u="sng"/>
              <a:t>岁苦旱而独收</a:t>
            </a:r>
            <a:r>
              <a:rPr lang="zh-CN" altLang="en-US"/>
              <a:t>。</a:t>
            </a:r>
            <a:r>
              <a:rPr lang="zh-CN" altLang="en-US">
                <a:sym typeface="+mn-ea"/>
              </a:rPr>
              <a:t>每稻熟</a:t>
            </a:r>
            <a:r>
              <a:rPr lang="en-US" altLang="zh-CN">
                <a:sym typeface="+mn-ea"/>
              </a:rPr>
              <a:t>，</a:t>
            </a:r>
            <a:r>
              <a:rPr lang="zh-CN" altLang="en-US">
                <a:sym typeface="+mn-ea"/>
              </a:rPr>
              <a:t>先以为吾父母酒醴</a:t>
            </a:r>
            <a:r>
              <a:rPr lang="en-US" altLang="zh-CN">
                <a:sym typeface="+mn-ea"/>
              </a:rPr>
              <a:t>，</a:t>
            </a:r>
            <a:r>
              <a:rPr lang="zh-CN" altLang="en-US">
                <a:sym typeface="+mn-ea"/>
              </a:rPr>
              <a:t>乃敢尝酒。获二麦</a:t>
            </a:r>
            <a:r>
              <a:rPr lang="en-US" altLang="zh-CN">
                <a:sym typeface="+mn-ea"/>
              </a:rPr>
              <a:t>，</a:t>
            </a:r>
            <a:r>
              <a:rPr lang="zh-CN" altLang="en-US">
                <a:sym typeface="+mn-ea"/>
              </a:rPr>
              <a:t>以为舅姑羞酱</a:t>
            </a:r>
            <a:r>
              <a:rPr lang="en-US" altLang="zh-CN">
                <a:sym typeface="+mn-ea"/>
              </a:rPr>
              <a:t>，</a:t>
            </a:r>
            <a:r>
              <a:rPr lang="zh-CN" altLang="en-US">
                <a:sym typeface="+mn-ea"/>
              </a:rPr>
              <a:t>乃烹饪。祭祀、宾客、</a:t>
            </a:r>
            <a:endParaRPr lang="en-US" altLang="en-US" u="sng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6" name="文本框 25"/>
          <p:cNvSpPr txBox="1"/>
          <p:nvPr>
            <p:custDataLst>
              <p:tags r:id="rId4"/>
            </p:custDataLst>
          </p:nvPr>
        </p:nvSpPr>
        <p:spPr>
          <a:xfrm flipV="1">
            <a:off x="2927350" y="4509135"/>
            <a:ext cx="432435" cy="42037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5"/>
            </p:custDataLst>
          </p:nvPr>
        </p:nvSpPr>
        <p:spPr>
          <a:xfrm flipV="1">
            <a:off x="9984740" y="3284855"/>
            <a:ext cx="432435" cy="42037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6"/>
            </p:custDataLst>
          </p:nvPr>
        </p:nvSpPr>
        <p:spPr>
          <a:xfrm flipV="1">
            <a:off x="9768840" y="3284855"/>
            <a:ext cx="432435" cy="42037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7"/>
            </p:custDataLst>
          </p:nvPr>
        </p:nvSpPr>
        <p:spPr>
          <a:xfrm flipV="1">
            <a:off x="9552305" y="3284855"/>
            <a:ext cx="432435" cy="42037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8"/>
            </p:custDataLst>
          </p:nvPr>
        </p:nvSpPr>
        <p:spPr>
          <a:xfrm flipV="1">
            <a:off x="9264650" y="3284855"/>
            <a:ext cx="432435" cy="42037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9"/>
            </p:custDataLst>
          </p:nvPr>
        </p:nvSpPr>
        <p:spPr>
          <a:xfrm flipV="1">
            <a:off x="9048115" y="2864485"/>
            <a:ext cx="432435" cy="42037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10"/>
            </p:custDataLst>
          </p:nvPr>
        </p:nvSpPr>
        <p:spPr>
          <a:xfrm flipV="1">
            <a:off x="9336405" y="2853055"/>
            <a:ext cx="432435" cy="42037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340485"/>
            <a:ext cx="10287635" cy="3234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/>
              <a:t>婚姻、赠遗无所失</a:t>
            </a:r>
            <a:r>
              <a:rPr lang="en-US" altLang="zh-CN"/>
              <a:t>，</a:t>
            </a:r>
            <a:r>
              <a:rPr lang="zh-CN" altLang="en-US"/>
              <a:t>姊妹之无依者悉来归</a:t>
            </a:r>
            <a:r>
              <a:rPr lang="en-US" altLang="zh-CN"/>
              <a:t>，</a:t>
            </a:r>
            <a:r>
              <a:rPr lang="zh-CN" altLang="en-US"/>
              <a:t>四方学者馆饩莫不得所。有遘悯不自得者</a:t>
            </a:r>
            <a:r>
              <a:rPr lang="en-US" altLang="zh-CN"/>
              <a:t>，</a:t>
            </a:r>
            <a:r>
              <a:rPr lang="zh-CN" altLang="en-US"/>
              <a:t>终默默未尝有所言也。以余好书</a:t>
            </a:r>
            <a:r>
              <a:rPr lang="en-US" altLang="zh-CN"/>
              <a:t>，</a:t>
            </a:r>
            <a:r>
              <a:rPr lang="zh-CN" altLang="en-US"/>
              <a:t>故家有零落篇牍</a:t>
            </a:r>
            <a:r>
              <a:rPr lang="en-US" altLang="zh-CN"/>
              <a:t>，</a:t>
            </a:r>
            <a:r>
              <a:rPr lang="zh-CN" altLang="en-US"/>
              <a:t>辄令里媪访求</a:t>
            </a:r>
            <a:r>
              <a:rPr lang="en-US" altLang="zh-CN"/>
              <a:t>，</a:t>
            </a:r>
            <a:r>
              <a:rPr lang="zh-CN" altLang="en-US"/>
              <a:t>遂置书无虑数千卷。</a:t>
            </a:r>
            <a:r>
              <a:rPr lang="en-US" altLang="en-US"/>
              <a:t> </a:t>
            </a:r>
            <a:endParaRPr lang="en-US" altLang="en-US"/>
          </a:p>
          <a:p>
            <a:pPr>
              <a:lnSpc>
                <a:spcPct val="150000"/>
              </a:lnSpc>
            </a:pPr>
            <a:r>
              <a:rPr lang="en-US" altLang="zh-CN"/>
              <a:t>    </a:t>
            </a:r>
            <a:r>
              <a:rPr lang="zh-CN" altLang="en-US"/>
              <a:t>庚戌岁</a:t>
            </a:r>
            <a:r>
              <a:rPr lang="en-US" altLang="zh-CN"/>
              <a:t>，</a:t>
            </a:r>
            <a:r>
              <a:rPr lang="zh-CN" altLang="en-US"/>
              <a:t>余落第出都门</a:t>
            </a:r>
            <a:r>
              <a:rPr lang="en-US" altLang="zh-CN"/>
              <a:t>，</a:t>
            </a:r>
            <a:r>
              <a:rPr lang="zh-CN" altLang="en-US"/>
              <a:t>从陆道旬日至家。</a:t>
            </a:r>
            <a:r>
              <a:rPr lang="zh-CN" altLang="en-US" u="sng"/>
              <a:t>时芍药花盛开</a:t>
            </a:r>
            <a:r>
              <a:rPr lang="en-US" altLang="zh-CN" u="sng"/>
              <a:t>，</a:t>
            </a:r>
            <a:r>
              <a:rPr lang="zh-CN" altLang="en-US" u="sng"/>
              <a:t>吾妻具酒相问劳。</a:t>
            </a:r>
            <a:r>
              <a:rPr lang="zh-CN" altLang="en-US"/>
              <a:t>余谓</a:t>
            </a:r>
            <a:r>
              <a:rPr lang="en-US" altLang="zh-CN"/>
              <a:t>:“</a:t>
            </a:r>
            <a:r>
              <a:rPr lang="zh-CN" altLang="en-US"/>
              <a:t>得无有所恨耶</a:t>
            </a:r>
            <a:r>
              <a:rPr lang="en-US" altLang="zh-CN"/>
              <a:t>?”</a:t>
            </a:r>
            <a:r>
              <a:rPr lang="zh-CN" altLang="en-US"/>
              <a:t>曰</a:t>
            </a:r>
            <a:r>
              <a:rPr lang="en-US" altLang="zh-CN"/>
              <a:t>:“</a:t>
            </a:r>
            <a:r>
              <a:rPr lang="zh-CN" altLang="en-US"/>
              <a:t>方共采药鹿门</a:t>
            </a:r>
            <a:r>
              <a:rPr lang="en-US" altLang="zh-CN"/>
              <a:t>，</a:t>
            </a:r>
            <a:r>
              <a:rPr lang="zh-CN" altLang="en-US"/>
              <a:t>何恨也</a:t>
            </a:r>
            <a:r>
              <a:rPr lang="en-US" altLang="zh-CN"/>
              <a:t>?”</a:t>
            </a:r>
            <a:r>
              <a:rPr lang="zh-CN" altLang="en-US"/>
              <a:t>长沙张文隐公薨</a:t>
            </a:r>
            <a:r>
              <a:rPr lang="en-US" altLang="zh-CN"/>
              <a:t>，</a:t>
            </a:r>
            <a:r>
              <a:rPr lang="zh-CN" altLang="en-US"/>
              <a:t>余哭之恸</a:t>
            </a:r>
            <a:r>
              <a:rPr lang="en-US" altLang="zh-CN"/>
              <a:t>，</a:t>
            </a:r>
            <a:r>
              <a:rPr lang="zh-CN" altLang="en-US"/>
              <a:t>吾妻亦泪下</a:t>
            </a:r>
            <a:r>
              <a:rPr lang="en-US" altLang="zh-CN"/>
              <a:t>，</a:t>
            </a:r>
            <a:r>
              <a:rPr lang="zh-CN" altLang="en-US"/>
              <a:t>曰</a:t>
            </a:r>
            <a:r>
              <a:rPr lang="en-US" altLang="zh-CN"/>
              <a:t>:“</a:t>
            </a:r>
            <a:r>
              <a:rPr lang="zh-CN" altLang="en-US"/>
              <a:t>世无知君者矣</a:t>
            </a:r>
            <a:r>
              <a:rPr lang="en-US" altLang="zh-CN"/>
              <a:t>!</a:t>
            </a:r>
            <a:r>
              <a:rPr lang="zh-CN" altLang="en-US"/>
              <a:t>然张公负君耳</a:t>
            </a:r>
            <a:r>
              <a:rPr lang="en-US" altLang="zh-CN"/>
              <a:t>!”</a:t>
            </a:r>
            <a:r>
              <a:rPr lang="zh-CN" altLang="en-US"/>
              <a:t>辛亥五月晦日</a:t>
            </a:r>
            <a:r>
              <a:rPr lang="en-US" altLang="zh-CN"/>
              <a:t>，</a:t>
            </a:r>
            <a:r>
              <a:rPr lang="zh-CN" altLang="en-US"/>
              <a:t>吾妻卒</a:t>
            </a:r>
            <a:r>
              <a:rPr lang="en-US" altLang="zh-CN"/>
              <a:t>，</a:t>
            </a:r>
            <a:r>
              <a:rPr lang="zh-CN" altLang="en-US"/>
              <a:t>实张文隐公薨之明年也。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    </a:t>
            </a:r>
            <a:r>
              <a:rPr lang="zh-CN" altLang="en-US"/>
              <a:t>后三年</a:t>
            </a:r>
            <a:r>
              <a:rPr lang="en-US" altLang="zh-CN"/>
              <a:t>，</a:t>
            </a:r>
            <a:r>
              <a:rPr lang="zh-CN" altLang="en-US"/>
              <a:t>倭奴犯境</a:t>
            </a:r>
            <a:r>
              <a:rPr lang="en-US" altLang="zh-CN"/>
              <a:t>，</a:t>
            </a:r>
            <a:r>
              <a:rPr lang="zh-CN" altLang="en-US"/>
              <a:t>一日抄掠数过</a:t>
            </a:r>
            <a:r>
              <a:rPr lang="en-US" altLang="zh-CN"/>
              <a:t>，</a:t>
            </a:r>
            <a:r>
              <a:rPr lang="zh-CN" altLang="en-US"/>
              <a:t>而宅不毁</a:t>
            </a:r>
            <a:r>
              <a:rPr lang="en-US" altLang="zh-CN"/>
              <a:t>，</a:t>
            </a:r>
            <a:r>
              <a:rPr lang="zh-CN" altLang="en-US"/>
              <a:t>堂中书亦无恙。然余遂居县城</a:t>
            </a:r>
            <a:r>
              <a:rPr lang="en-US" altLang="zh-CN"/>
              <a:t>，</a:t>
            </a:r>
            <a:r>
              <a:rPr lang="zh-CN" altLang="en-US"/>
              <a:t>岁一再至而已。辛酉清明日</a:t>
            </a:r>
            <a:r>
              <a:rPr lang="en-US" altLang="zh-CN"/>
              <a:t>，</a:t>
            </a:r>
            <a:r>
              <a:rPr lang="zh-CN" altLang="en-US"/>
              <a:t>率子妇来省祭</a:t>
            </a:r>
            <a:r>
              <a:rPr lang="en-US" altLang="zh-CN"/>
              <a:t>，</a:t>
            </a:r>
            <a:r>
              <a:rPr lang="zh-CN" altLang="en-US"/>
              <a:t>留修圮坏</a:t>
            </a:r>
            <a:r>
              <a:rPr lang="en-US" altLang="zh-CN"/>
              <a:t>，</a:t>
            </a:r>
            <a:r>
              <a:rPr lang="zh-CN" altLang="en-US"/>
              <a:t>居久之不去。一日</a:t>
            </a:r>
            <a:r>
              <a:rPr lang="en-US" altLang="zh-CN"/>
              <a:t>，</a:t>
            </a:r>
            <a:r>
              <a:rPr lang="zh-CN" altLang="en-US"/>
              <a:t>家君燕坐堂中</a:t>
            </a:r>
            <a:r>
              <a:rPr lang="en-US" altLang="zh-CN"/>
              <a:t>，</a:t>
            </a:r>
            <a:r>
              <a:rPr lang="zh-CN" altLang="en-US"/>
              <a:t>惨然谓余曰</a:t>
            </a:r>
            <a:r>
              <a:rPr lang="en-US" altLang="zh-CN"/>
              <a:t>:“</a:t>
            </a:r>
            <a:r>
              <a:rPr lang="zh-CN" altLang="en-US"/>
              <a:t>其室在</a:t>
            </a:r>
            <a:r>
              <a:rPr lang="en-US" altLang="zh-CN"/>
              <a:t>，</a:t>
            </a:r>
            <a:r>
              <a:rPr lang="zh-CN" altLang="en-US"/>
              <a:t>其人亡</a:t>
            </a:r>
            <a:r>
              <a:rPr lang="en-US" altLang="zh-CN"/>
              <a:t>，</a:t>
            </a:r>
            <a:r>
              <a:rPr lang="zh-CN" altLang="en-US"/>
              <a:t>吾念汝妇耳</a:t>
            </a:r>
            <a:r>
              <a:rPr lang="en-US" altLang="zh-CN"/>
              <a:t>!”</a:t>
            </a:r>
            <a:r>
              <a:rPr lang="zh-CN" altLang="en-US"/>
              <a:t>余退而伤之</a:t>
            </a:r>
            <a:r>
              <a:rPr lang="en-US" altLang="zh-CN"/>
              <a:t>，</a:t>
            </a:r>
            <a:r>
              <a:rPr lang="zh-CN" altLang="en-US"/>
              <a:t>述其事</a:t>
            </a:r>
            <a:r>
              <a:rPr lang="en-US" altLang="zh-CN"/>
              <a:t>，</a:t>
            </a:r>
            <a:r>
              <a:rPr lang="zh-CN" altLang="en-US"/>
              <a:t>以为《世美堂后记》。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zh-CN" altLang="en-US"/>
              <a:t>【注】魏公</a:t>
            </a:r>
            <a:r>
              <a:rPr lang="en-US" altLang="zh-CN"/>
              <a:t>:</a:t>
            </a:r>
            <a:r>
              <a:rPr lang="zh-CN" altLang="en-US"/>
              <a:t>即王旦</a:t>
            </a:r>
            <a:r>
              <a:rPr lang="en-US" altLang="zh-CN"/>
              <a:t>，</a:t>
            </a:r>
            <a:r>
              <a:rPr lang="zh-CN" altLang="en-US"/>
              <a:t>宋真宗时</a:t>
            </a:r>
            <a:r>
              <a:rPr lang="en-US" altLang="zh-CN"/>
              <a:t>，</a:t>
            </a:r>
            <a:r>
              <a:rPr lang="zh-CN" altLang="en-US"/>
              <a:t>他长期在相位</a:t>
            </a:r>
            <a:r>
              <a:rPr lang="en-US" altLang="zh-CN"/>
              <a:t>，</a:t>
            </a:r>
            <a:r>
              <a:rPr lang="zh-CN" altLang="en-US"/>
              <a:t>参与军国重事</a:t>
            </a:r>
            <a:r>
              <a:rPr lang="en-US" altLang="zh-CN"/>
              <a:t>，</a:t>
            </a:r>
            <a:r>
              <a:rPr lang="zh-CN" altLang="en-US"/>
              <a:t>很受倚重</a:t>
            </a:r>
            <a:r>
              <a:rPr lang="en-US" altLang="zh-CN"/>
              <a:t>，</a:t>
            </a:r>
            <a:r>
              <a:rPr lang="zh-CN" altLang="en-US"/>
              <a:t>死后封魏国公。</a:t>
            </a:r>
            <a:endParaRPr lang="en-US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6" name="文本框 25"/>
          <p:cNvSpPr txBox="1"/>
          <p:nvPr>
            <p:custDataLst>
              <p:tags r:id="rId4"/>
            </p:custDataLst>
          </p:nvPr>
        </p:nvSpPr>
        <p:spPr>
          <a:xfrm flipV="1">
            <a:off x="4727575" y="1628775"/>
            <a:ext cx="432435" cy="42037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340485"/>
            <a:ext cx="10847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7.</a:t>
            </a:r>
            <a:r>
              <a:rPr lang="zh-CN" altLang="en-US"/>
              <a:t>文中画波浪线的部分有三处需要断句</a:t>
            </a:r>
            <a:r>
              <a:rPr lang="en-US" altLang="zh-CN"/>
              <a:t>，</a:t>
            </a:r>
            <a:r>
              <a:rPr lang="zh-CN" altLang="en-US"/>
              <a:t>请用铅笔将相应位置的答案标号涂黑。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zh-CN" altLang="en-US"/>
              <a:t>　　余闻之</a:t>
            </a:r>
            <a:r>
              <a:rPr lang="en-US" altLang="zh-CN"/>
              <a:t>  A  </a:t>
            </a:r>
            <a:r>
              <a:rPr lang="zh-CN" altLang="en-US"/>
              <a:t>固</a:t>
            </a:r>
            <a:r>
              <a:rPr lang="en-US" altLang="zh-CN"/>
              <a:t>  B  </a:t>
            </a:r>
            <a:r>
              <a:rPr lang="zh-CN" altLang="en-US"/>
              <a:t>已恻然</a:t>
            </a:r>
            <a:r>
              <a:rPr lang="en-US" altLang="zh-CN"/>
              <a:t>  C  </a:t>
            </a:r>
            <a:r>
              <a:rPr lang="zh-CN" altLang="en-US"/>
              <a:t>然亦自爱</a:t>
            </a:r>
            <a:r>
              <a:rPr lang="en-US" altLang="zh-CN"/>
              <a:t>  D  </a:t>
            </a:r>
            <a:r>
              <a:rPr lang="zh-CN" altLang="en-US"/>
              <a:t>其居</a:t>
            </a:r>
            <a:r>
              <a:rPr lang="en-US" altLang="zh-CN"/>
              <a:t>  E  </a:t>
            </a:r>
            <a:r>
              <a:rPr lang="zh-CN" altLang="en-US"/>
              <a:t>闲靓</a:t>
            </a:r>
            <a:r>
              <a:rPr lang="en-US" altLang="zh-CN"/>
              <a:t>  F  </a:t>
            </a:r>
            <a:r>
              <a:rPr lang="zh-CN" altLang="en-US"/>
              <a:t>可</a:t>
            </a:r>
            <a:r>
              <a:rPr lang="en-US" altLang="zh-CN"/>
              <a:t>  G  </a:t>
            </a:r>
            <a:r>
              <a:rPr lang="zh-CN" altLang="en-US"/>
              <a:t>以避俗</a:t>
            </a:r>
            <a:r>
              <a:rPr lang="en-US" altLang="zh-CN"/>
              <a:t> H  </a:t>
            </a:r>
            <a:r>
              <a:rPr lang="zh-CN" altLang="en-US"/>
              <a:t>嚣也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623570" y="2787650"/>
            <a:ext cx="10511155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本题考查文言文断句的能力。</a:t>
            </a:r>
            <a:r>
              <a:rPr lang="en-US" altLang="zh-CN" dirty="0"/>
              <a:t>“</a:t>
            </a:r>
            <a:r>
              <a:rPr lang="zh-CN" altLang="en-US" dirty="0"/>
              <a:t>余闻之</a:t>
            </a:r>
            <a:r>
              <a:rPr lang="en-US" altLang="zh-CN" dirty="0"/>
              <a:t>”</a:t>
            </a:r>
            <a:r>
              <a:rPr lang="zh-CN" altLang="en-US" dirty="0"/>
              <a:t>主谓宾结构完整</a:t>
            </a:r>
            <a:r>
              <a:rPr lang="en-US" altLang="zh-CN" dirty="0"/>
              <a:t>，</a:t>
            </a:r>
            <a:r>
              <a:rPr lang="zh-CN" altLang="en-US" dirty="0"/>
              <a:t>故应在</a:t>
            </a:r>
            <a:r>
              <a:rPr lang="en-US" altLang="zh-CN" dirty="0"/>
              <a:t>A</a:t>
            </a:r>
            <a:r>
              <a:rPr lang="zh-CN" altLang="en-US" dirty="0"/>
              <a:t>处断开。</a:t>
            </a:r>
            <a:r>
              <a:rPr lang="en-US" altLang="zh-CN" dirty="0"/>
              <a:t>“</a:t>
            </a:r>
            <a:r>
              <a:rPr lang="zh-CN" altLang="en-US" dirty="0"/>
              <a:t>固已恻然</a:t>
            </a:r>
            <a:r>
              <a:rPr lang="en-US" altLang="zh-CN" dirty="0"/>
              <a:t>”，</a:t>
            </a:r>
            <a:r>
              <a:rPr lang="zh-CN" altLang="en-US" dirty="0"/>
              <a:t>承前主语省略</a:t>
            </a:r>
            <a:r>
              <a:rPr lang="en-US" altLang="zh-CN" dirty="0"/>
              <a:t>，</a:t>
            </a:r>
            <a:r>
              <a:rPr lang="zh-CN" altLang="en-US" dirty="0"/>
              <a:t>结构相对完整</a:t>
            </a:r>
            <a:r>
              <a:rPr lang="en-US" altLang="zh-CN" dirty="0"/>
              <a:t>，</a:t>
            </a:r>
            <a:r>
              <a:rPr lang="zh-CN" altLang="en-US" dirty="0"/>
              <a:t>故应在</a:t>
            </a:r>
            <a:r>
              <a:rPr lang="en-US" altLang="zh-CN" dirty="0"/>
              <a:t>C</a:t>
            </a:r>
            <a:r>
              <a:rPr lang="zh-CN" altLang="en-US" dirty="0"/>
              <a:t>处断开。</a:t>
            </a:r>
            <a:r>
              <a:rPr lang="en-US" altLang="zh-CN" dirty="0"/>
              <a:t>“</a:t>
            </a:r>
            <a:r>
              <a:rPr lang="zh-CN" altLang="en-US" dirty="0"/>
              <a:t>然亦自爱其居闲靓</a:t>
            </a:r>
            <a:r>
              <a:rPr lang="en-US" altLang="zh-CN" dirty="0"/>
              <a:t>”，“</a:t>
            </a:r>
            <a:r>
              <a:rPr lang="zh-CN" altLang="en-US" dirty="0"/>
              <a:t>然</a:t>
            </a:r>
            <a:r>
              <a:rPr lang="en-US" altLang="zh-CN" dirty="0"/>
              <a:t>”</a:t>
            </a:r>
            <a:r>
              <a:rPr lang="zh-CN" altLang="en-US" dirty="0"/>
              <a:t>是表转折的连词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爱</a:t>
            </a:r>
            <a:r>
              <a:rPr lang="en-US" altLang="zh-CN" dirty="0"/>
              <a:t>”</a:t>
            </a:r>
            <a:r>
              <a:rPr lang="zh-CN" altLang="en-US" dirty="0"/>
              <a:t>的宾语是</a:t>
            </a:r>
            <a:r>
              <a:rPr lang="en-US" altLang="zh-CN" dirty="0"/>
              <a:t>“</a:t>
            </a:r>
            <a:r>
              <a:rPr lang="zh-CN" altLang="en-US" dirty="0"/>
              <a:t>其居闲靓</a:t>
            </a:r>
            <a:r>
              <a:rPr lang="en-US" altLang="zh-CN" dirty="0"/>
              <a:t>”，</a:t>
            </a:r>
            <a:r>
              <a:rPr lang="zh-CN" altLang="en-US" dirty="0"/>
              <a:t>故应在</a:t>
            </a:r>
            <a:r>
              <a:rPr lang="en-US" altLang="zh-CN" dirty="0"/>
              <a:t>F</a:t>
            </a:r>
            <a:r>
              <a:rPr lang="zh-CN" altLang="en-US" dirty="0"/>
              <a:t>处断开。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135505" y="1866900"/>
            <a:ext cx="267335" cy="36004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n>
                <a:solidFill>
                  <a:schemeClr val="bg1"/>
                </a:solidFill>
              </a:ln>
              <a:noFill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29230" y="1866900"/>
            <a:ext cx="267335" cy="36004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n>
                <a:solidFill>
                  <a:schemeClr val="bg1"/>
                </a:solidFill>
              </a:ln>
              <a:noFill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60010" y="1866900"/>
            <a:ext cx="267335" cy="36004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n>
                <a:solidFill>
                  <a:schemeClr val="bg1"/>
                </a:solidFill>
              </a:ln>
              <a:noFill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590790" y="1866900"/>
            <a:ext cx="267335" cy="36004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n>
                <a:solidFill>
                  <a:schemeClr val="bg1"/>
                </a:solidFill>
              </a:ln>
              <a:noFill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23610" y="1862455"/>
            <a:ext cx="267335" cy="36004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n>
                <a:solidFill>
                  <a:schemeClr val="bg1"/>
                </a:solidFill>
              </a:ln>
              <a:noFill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63340" y="1862455"/>
            <a:ext cx="267335" cy="36004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n>
                <a:solidFill>
                  <a:schemeClr val="bg1"/>
                </a:solidFill>
              </a:ln>
              <a:noFill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887845" y="1866900"/>
            <a:ext cx="267335" cy="36004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n>
                <a:solidFill>
                  <a:schemeClr val="bg1"/>
                </a:solidFill>
              </a:ln>
              <a:noFill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615680" y="1844675"/>
            <a:ext cx="267335" cy="36004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n>
                <a:solidFill>
                  <a:schemeClr val="bg1"/>
                </a:solidFill>
              </a:ln>
              <a:noFill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79425" y="465264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ACF</a:t>
            </a:r>
            <a:endParaRPr lang="en-US" altLang="zh-CN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1" grpId="0"/>
      <p:bldP spid="21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340485"/>
            <a:ext cx="10847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8.</a:t>
            </a:r>
            <a:r>
              <a:rPr lang="zh-CN" altLang="en-US"/>
              <a:t>下列对文中加点词语的相关内容的解说</a:t>
            </a:r>
            <a:r>
              <a:rPr lang="en-US" altLang="zh-CN"/>
              <a:t>，</a:t>
            </a:r>
            <a:r>
              <a:rPr lang="zh-CN" altLang="en-US"/>
              <a:t>不正确的一项是</a:t>
            </a:r>
            <a:r>
              <a:rPr lang="en-US" altLang="zh-CN"/>
              <a:t>	(</a:t>
            </a:r>
            <a:r>
              <a:rPr lang="zh-CN" altLang="en-US"/>
              <a:t>　　</a:t>
            </a:r>
            <a:r>
              <a:rPr lang="en-US" altLang="zh-CN"/>
              <a:t>)</a:t>
            </a:r>
            <a:endParaRPr lang="en-US" altLang="zh-CN"/>
          </a:p>
          <a:p>
            <a:pPr>
              <a:lnSpc>
                <a:spcPct val="150000"/>
              </a:lnSpc>
            </a:pPr>
            <a:r>
              <a:rPr lang="en-US" altLang="zh-CN"/>
              <a:t>A.</a:t>
            </a:r>
            <a:r>
              <a:rPr lang="zh-CN" altLang="en-US"/>
              <a:t>至顺</a:t>
            </a:r>
            <a:r>
              <a:rPr lang="en-US" altLang="zh-CN"/>
              <a:t>，</a:t>
            </a:r>
            <a:r>
              <a:rPr lang="zh-CN" altLang="en-US"/>
              <a:t>为年号纪年法。我国古代的纪年法主要有年次纪年法、年号纪年法、干支纪年法、年号干支兼用法等。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B.</a:t>
            </a:r>
            <a:r>
              <a:rPr lang="zh-CN" altLang="en-US"/>
              <a:t>大理寺卿</a:t>
            </a:r>
            <a:r>
              <a:rPr lang="en-US" altLang="zh-CN"/>
              <a:t>，</a:t>
            </a:r>
            <a:r>
              <a:rPr lang="zh-CN" altLang="en-US"/>
              <a:t>为大理寺的官职名。大理寺是我国古代的司法审判机关</a:t>
            </a:r>
            <a:r>
              <a:rPr lang="en-US" altLang="zh-CN"/>
              <a:t>，</a:t>
            </a:r>
            <a:r>
              <a:rPr lang="zh-CN" altLang="en-US"/>
              <a:t>主管刑狱案件的审理。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C.“</a:t>
            </a:r>
            <a:r>
              <a:rPr lang="zh-CN" altLang="en-US"/>
              <a:t>曾孙某以逋官物粥于人</a:t>
            </a:r>
            <a:r>
              <a:rPr lang="en-US" altLang="zh-CN"/>
              <a:t>”</a:t>
            </a:r>
            <a:r>
              <a:rPr lang="zh-CN" altLang="en-US"/>
              <a:t>与</a:t>
            </a:r>
            <a:r>
              <a:rPr lang="en-US" altLang="zh-CN"/>
              <a:t>“</a:t>
            </a:r>
            <a:r>
              <a:rPr lang="zh-CN" altLang="en-US"/>
              <a:t>责臣逋慢</a:t>
            </a:r>
            <a:r>
              <a:rPr lang="en-US" altLang="zh-CN"/>
              <a:t>”(</a:t>
            </a:r>
            <a:r>
              <a:rPr lang="zh-CN" altLang="en-US"/>
              <a:t>《陈情表》</a:t>
            </a:r>
            <a:r>
              <a:rPr lang="en-US" altLang="zh-CN"/>
              <a:t>)</a:t>
            </a:r>
            <a:r>
              <a:rPr lang="zh-CN" altLang="en-US"/>
              <a:t>两句中的</a:t>
            </a:r>
            <a:r>
              <a:rPr lang="en-US" altLang="zh-CN"/>
              <a:t>“</a:t>
            </a:r>
            <a:r>
              <a:rPr lang="zh-CN" altLang="en-US"/>
              <a:t>逋</a:t>
            </a:r>
            <a:r>
              <a:rPr lang="en-US" altLang="zh-CN"/>
              <a:t>”</a:t>
            </a:r>
            <a:r>
              <a:rPr lang="zh-CN" altLang="en-US"/>
              <a:t>字含义不同。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D.“</a:t>
            </a:r>
            <a:r>
              <a:rPr lang="zh-CN" altLang="en-US"/>
              <a:t>姊妹之无依者悉来归</a:t>
            </a:r>
            <a:r>
              <a:rPr lang="en-US" altLang="zh-CN"/>
              <a:t>”</a:t>
            </a:r>
            <a:r>
              <a:rPr lang="zh-CN" altLang="en-US"/>
              <a:t>与</a:t>
            </a:r>
            <a:r>
              <a:rPr lang="en-US" altLang="zh-CN"/>
              <a:t>“</a:t>
            </a:r>
            <a:r>
              <a:rPr lang="zh-CN" altLang="en-US"/>
              <a:t>吾妻来归</a:t>
            </a:r>
            <a:r>
              <a:rPr lang="en-US" altLang="zh-CN"/>
              <a:t>”(</a:t>
            </a:r>
            <a:r>
              <a:rPr lang="zh-CN" altLang="en-US"/>
              <a:t>《项脊轩志》</a:t>
            </a:r>
            <a:r>
              <a:rPr lang="en-US" altLang="zh-CN"/>
              <a:t>)</a:t>
            </a:r>
            <a:r>
              <a:rPr lang="zh-CN" altLang="en-US"/>
              <a:t>两句中的</a:t>
            </a:r>
            <a:r>
              <a:rPr lang="en-US" altLang="zh-CN"/>
              <a:t>“</a:t>
            </a:r>
            <a:r>
              <a:rPr lang="zh-CN" altLang="en-US"/>
              <a:t>归</a:t>
            </a:r>
            <a:r>
              <a:rPr lang="en-US" altLang="zh-CN"/>
              <a:t>”</a:t>
            </a:r>
            <a:r>
              <a:rPr lang="zh-CN" altLang="en-US"/>
              <a:t>字含义相同。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623570" y="4651375"/>
            <a:ext cx="10511155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本题考查理解常见文言实词在文中的含义</a:t>
            </a:r>
            <a:r>
              <a:rPr lang="en-US" altLang="zh-CN" dirty="0"/>
              <a:t>，</a:t>
            </a:r>
            <a:r>
              <a:rPr lang="zh-CN" altLang="en-US" dirty="0"/>
              <a:t>了解并掌握常见的古代文化知识的能力。</a:t>
            </a:r>
            <a:r>
              <a:rPr lang="en-US" altLang="zh-CN" dirty="0"/>
              <a:t>D</a:t>
            </a:r>
            <a:r>
              <a:rPr lang="zh-CN" altLang="en-US" dirty="0"/>
              <a:t>项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含义相同</a:t>
            </a:r>
            <a:r>
              <a:rPr lang="en-US" altLang="zh-CN" dirty="0"/>
              <a:t>”</a:t>
            </a:r>
            <a:r>
              <a:rPr lang="zh-CN" altLang="en-US" dirty="0"/>
              <a:t>错。</a:t>
            </a:r>
            <a:r>
              <a:rPr lang="en-US" altLang="zh-CN" dirty="0"/>
              <a:t>“</a:t>
            </a:r>
            <a:r>
              <a:rPr lang="zh-CN" altLang="en-US" dirty="0"/>
              <a:t>姊妹之无依者悉来归</a:t>
            </a:r>
            <a:r>
              <a:rPr lang="en-US" altLang="zh-CN" dirty="0"/>
              <a:t>”</a:t>
            </a:r>
            <a:r>
              <a:rPr lang="zh-CN" altLang="en-US" dirty="0"/>
              <a:t>中的</a:t>
            </a:r>
            <a:r>
              <a:rPr lang="en-US" altLang="zh-CN" dirty="0"/>
              <a:t>“</a:t>
            </a:r>
            <a:r>
              <a:rPr lang="zh-CN" altLang="en-US" dirty="0"/>
              <a:t>归</a:t>
            </a:r>
            <a:r>
              <a:rPr lang="en-US" altLang="zh-CN" dirty="0"/>
              <a:t>”</a:t>
            </a:r>
            <a:r>
              <a:rPr lang="zh-CN" altLang="en-US" dirty="0"/>
              <a:t>指归向、归附</a:t>
            </a:r>
            <a:r>
              <a:rPr lang="en-US" altLang="zh-CN" dirty="0"/>
              <a:t>，</a:t>
            </a:r>
            <a:r>
              <a:rPr lang="zh-CN" altLang="en-US" dirty="0"/>
              <a:t>文中指投奔</a:t>
            </a:r>
            <a:r>
              <a:rPr lang="en-US" altLang="zh-CN" dirty="0"/>
              <a:t>;“</a:t>
            </a:r>
            <a:r>
              <a:rPr lang="zh-CN" altLang="en-US" dirty="0"/>
              <a:t>吾妻来归</a:t>
            </a:r>
            <a:r>
              <a:rPr lang="en-US" altLang="zh-CN" dirty="0"/>
              <a:t>”</a:t>
            </a:r>
            <a:r>
              <a:rPr lang="zh-CN" altLang="en-US" dirty="0"/>
              <a:t>中的</a:t>
            </a:r>
            <a:r>
              <a:rPr lang="en-US" altLang="zh-CN" dirty="0"/>
              <a:t>“</a:t>
            </a:r>
            <a:r>
              <a:rPr lang="zh-CN" altLang="en-US" dirty="0"/>
              <a:t>归</a:t>
            </a:r>
            <a:r>
              <a:rPr lang="en-US" altLang="zh-CN" dirty="0"/>
              <a:t>”</a:t>
            </a:r>
            <a:r>
              <a:rPr lang="zh-CN" altLang="en-US" dirty="0"/>
              <a:t>指嫁、出嫁。</a:t>
            </a:r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463790" y="1484630"/>
            <a:ext cx="505460" cy="4540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/>
              <a:t>D</a:t>
            </a:r>
            <a:r>
              <a:rPr lang="zh-CN" altLang="en-US"/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8" grpId="0"/>
      <p:bldP spid="1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340485"/>
            <a:ext cx="10847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9.</a:t>
            </a:r>
            <a:r>
              <a:rPr lang="zh-CN" altLang="en-US"/>
              <a:t>下列对原文有关内容的概括和分析</a:t>
            </a:r>
            <a:r>
              <a:rPr lang="en-US" altLang="zh-CN"/>
              <a:t>，</a:t>
            </a:r>
            <a:r>
              <a:rPr lang="zh-CN" altLang="en-US"/>
              <a:t>不正确的一项是</a:t>
            </a:r>
            <a:r>
              <a:rPr lang="en-US" altLang="zh-CN"/>
              <a:t>	(</a:t>
            </a:r>
            <a:r>
              <a:rPr lang="zh-CN" altLang="en-US"/>
              <a:t>　　</a:t>
            </a:r>
            <a:r>
              <a:rPr lang="en-US" altLang="zh-CN"/>
              <a:t>)</a:t>
            </a:r>
            <a:endParaRPr lang="en-US" altLang="zh-CN"/>
          </a:p>
          <a:p>
            <a:pPr>
              <a:lnSpc>
                <a:spcPct val="150000"/>
              </a:lnSpc>
            </a:pPr>
            <a:r>
              <a:rPr lang="en-US" altLang="zh-CN"/>
              <a:t>A.</a:t>
            </a:r>
            <a:r>
              <a:rPr lang="zh-CN" altLang="en-US"/>
              <a:t>王致谦出身名门</a:t>
            </a:r>
            <a:r>
              <a:rPr lang="en-US" altLang="zh-CN"/>
              <a:t>，</a:t>
            </a:r>
            <a:r>
              <a:rPr lang="zh-CN" altLang="en-US"/>
              <a:t>为人洒脱不凡</a:t>
            </a:r>
            <a:r>
              <a:rPr lang="en-US" altLang="zh-CN"/>
              <a:t>，</a:t>
            </a:r>
            <a:r>
              <a:rPr lang="zh-CN" altLang="en-US"/>
              <a:t>与社会名流有交往</a:t>
            </a:r>
            <a:r>
              <a:rPr lang="en-US" altLang="zh-CN"/>
              <a:t>，</a:t>
            </a:r>
            <a:r>
              <a:rPr lang="zh-CN" altLang="en-US"/>
              <a:t>他建成世美堂之后</a:t>
            </a:r>
            <a:r>
              <a:rPr lang="en-US" altLang="zh-CN"/>
              <a:t>，</a:t>
            </a:r>
            <a:r>
              <a:rPr lang="zh-CN" altLang="en-US"/>
              <a:t>杨守阯为他写了《世美堂记》。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B.</a:t>
            </a:r>
            <a:r>
              <a:rPr lang="zh-CN" altLang="en-US"/>
              <a:t>归有光喜欢读书</a:t>
            </a:r>
            <a:r>
              <a:rPr lang="en-US" altLang="zh-CN"/>
              <a:t>，</a:t>
            </a:r>
            <a:r>
              <a:rPr lang="zh-CN" altLang="en-US"/>
              <a:t>一旦家里的藏书散失</a:t>
            </a:r>
            <a:r>
              <a:rPr lang="en-US" altLang="zh-CN"/>
              <a:t>，</a:t>
            </a:r>
            <a:r>
              <a:rPr lang="zh-CN" altLang="en-US"/>
              <a:t>妻子就让人四处寻找</a:t>
            </a:r>
            <a:r>
              <a:rPr lang="en-US" altLang="zh-CN"/>
              <a:t>，</a:t>
            </a:r>
            <a:r>
              <a:rPr lang="zh-CN" altLang="en-US"/>
              <a:t>最后他家里的藏书竟然多达数千卷。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C.</a:t>
            </a:r>
            <a:r>
              <a:rPr lang="zh-CN" altLang="en-US"/>
              <a:t>归有光的妻子孝顺又做事周到</a:t>
            </a:r>
            <a:r>
              <a:rPr lang="en-US" altLang="zh-CN"/>
              <a:t>，</a:t>
            </a:r>
            <a:r>
              <a:rPr lang="zh-CN" altLang="en-US"/>
              <a:t>无论稻子成熟还是两麦丰收</a:t>
            </a:r>
            <a:r>
              <a:rPr lang="en-US" altLang="zh-CN"/>
              <a:t>，</a:t>
            </a:r>
            <a:r>
              <a:rPr lang="zh-CN" altLang="en-US"/>
              <a:t>她都让长辈们先尝</a:t>
            </a:r>
            <a:r>
              <a:rPr lang="en-US" altLang="zh-CN"/>
              <a:t>;</a:t>
            </a:r>
            <a:r>
              <a:rPr lang="zh-CN" altLang="en-US"/>
              <a:t>对待亲友</a:t>
            </a:r>
            <a:r>
              <a:rPr lang="en-US" altLang="zh-CN"/>
              <a:t>，</a:t>
            </a:r>
            <a:r>
              <a:rPr lang="zh-CN" altLang="en-US"/>
              <a:t>甚至是四方往来的读书人也很友好。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D.</a:t>
            </a:r>
            <a:r>
              <a:rPr lang="zh-CN" altLang="en-US"/>
              <a:t>文章从</a:t>
            </a:r>
            <a:r>
              <a:rPr lang="en-US" altLang="zh-CN"/>
              <a:t>“</a:t>
            </a:r>
            <a:r>
              <a:rPr lang="zh-CN" altLang="en-US"/>
              <a:t>世美堂</a:t>
            </a:r>
            <a:r>
              <a:rPr lang="en-US" altLang="zh-CN"/>
              <a:t>”</a:t>
            </a:r>
            <a:r>
              <a:rPr lang="zh-CN" altLang="en-US"/>
              <a:t>的由来写起</a:t>
            </a:r>
            <a:r>
              <a:rPr lang="en-US" altLang="zh-CN"/>
              <a:t>，</a:t>
            </a:r>
            <a:r>
              <a:rPr lang="zh-CN" altLang="en-US"/>
              <a:t>写到了世美堂的兴衰</a:t>
            </a:r>
            <a:r>
              <a:rPr lang="en-US" altLang="zh-CN"/>
              <a:t>，</a:t>
            </a:r>
            <a:r>
              <a:rPr lang="zh-CN" altLang="en-US"/>
              <a:t>其中蕴含的夫妻深情</a:t>
            </a:r>
            <a:r>
              <a:rPr lang="en-US" altLang="zh-CN"/>
              <a:t>，</a:t>
            </a:r>
            <a:r>
              <a:rPr lang="zh-CN" altLang="en-US"/>
              <a:t>更让读者为之动容。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623570" y="4651375"/>
            <a:ext cx="10511155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本题考查归纳内容要点</a:t>
            </a:r>
            <a:r>
              <a:rPr lang="en-US" altLang="zh-CN" dirty="0"/>
              <a:t>，</a:t>
            </a:r>
            <a:r>
              <a:rPr lang="zh-CN" altLang="en-US" dirty="0"/>
              <a:t>概括中心意思的能力。</a:t>
            </a:r>
            <a:r>
              <a:rPr lang="en-US" altLang="zh-CN" dirty="0"/>
              <a:t>B</a:t>
            </a:r>
            <a:r>
              <a:rPr lang="zh-CN" altLang="en-US" dirty="0"/>
              <a:t>项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一旦家里的藏书散失</a:t>
            </a:r>
            <a:r>
              <a:rPr lang="en-US" altLang="zh-CN" dirty="0"/>
              <a:t>”</a:t>
            </a:r>
            <a:r>
              <a:rPr lang="zh-CN" altLang="en-US" dirty="0"/>
              <a:t>错</a:t>
            </a:r>
            <a:r>
              <a:rPr lang="en-US" altLang="zh-CN" dirty="0"/>
              <a:t>，</a:t>
            </a:r>
            <a:r>
              <a:rPr lang="zh-CN" altLang="en-US" dirty="0"/>
              <a:t>文中</a:t>
            </a:r>
            <a:r>
              <a:rPr lang="en-US" altLang="zh-CN" dirty="0"/>
              <a:t>“</a:t>
            </a:r>
            <a:r>
              <a:rPr lang="zh-CN" altLang="en-US" dirty="0"/>
              <a:t>故家有零落篇牍</a:t>
            </a:r>
            <a:r>
              <a:rPr lang="en-US" altLang="zh-CN" dirty="0"/>
              <a:t>”</a:t>
            </a:r>
            <a:r>
              <a:rPr lang="zh-CN" altLang="en-US" dirty="0"/>
              <a:t>指的是旧时的书香人家有零散的书籍。</a:t>
            </a:r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6599555" y="1484630"/>
            <a:ext cx="505460" cy="4540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/>
              <a:t>B</a:t>
            </a:r>
            <a:r>
              <a:rPr lang="zh-CN" altLang="en-US"/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8" grpId="0"/>
      <p:bldP spid="1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98775" y="3501390"/>
            <a:ext cx="639445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陈情表</a:t>
            </a:r>
            <a:endParaRPr lang="zh-CN" altLang="en-US" sz="5400" b="1" dirty="0">
              <a:solidFill>
                <a:srgbClr val="3D589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  <a:p>
            <a:pPr algn="ctr"/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*</a:t>
            </a:r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项脊轩志</a:t>
            </a:r>
            <a:endParaRPr lang="zh-CN" altLang="en-US" sz="5400" b="1" dirty="0">
              <a:solidFill>
                <a:srgbClr val="3D589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4511675" y="1917065"/>
            <a:ext cx="3776980" cy="1318260"/>
            <a:chOff x="2929" y="3867"/>
            <a:chExt cx="4630" cy="2076"/>
          </a:xfrm>
        </p:grpSpPr>
        <p:grpSp>
          <p:nvGrpSpPr>
            <p:cNvPr id="2" name="组合 1"/>
            <p:cNvGrpSpPr/>
            <p:nvPr/>
          </p:nvGrpSpPr>
          <p:grpSpPr>
            <a:xfrm>
              <a:off x="2929" y="3867"/>
              <a:ext cx="4630" cy="1622"/>
              <a:chOff x="1408802" y="1860056"/>
              <a:chExt cx="2204800" cy="772477"/>
            </a:xfrm>
          </p:grpSpPr>
          <p:sp>
            <p:nvSpPr>
              <p:cNvPr id="3" name="文本框 2"/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1409517" y="1900774"/>
                <a:ext cx="2204085" cy="69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5400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第</a:t>
                </a:r>
                <a:r>
                  <a:rPr lang="zh-CN" altLang="en-US" sz="5400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三单元</a:t>
                </a:r>
                <a:endParaRPr lang="zh-CN" altLang="en-US" sz="5400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4" name="矩形 6"/>
              <p:cNvSpPr/>
              <p:nvPr>
                <p:custDataLst>
                  <p:tags r:id="rId4"/>
                </p:custDataLst>
              </p:nvPr>
            </p:nvSpPr>
            <p:spPr>
              <a:xfrm rot="5400000">
                <a:off x="1864573" y="1404284"/>
                <a:ext cx="772477" cy="1684020"/>
              </a:xfrm>
              <a:custGeom>
                <a:avLst/>
                <a:gdLst>
                  <a:gd name="connsiteX0" fmla="*/ 3164 w 3164"/>
                  <a:gd name="connsiteY0" fmla="*/ 2128 h 3301"/>
                  <a:gd name="connsiteX1" fmla="*/ 3162 w 3164"/>
                  <a:gd name="connsiteY1" fmla="*/ 3301 h 3301"/>
                  <a:gd name="connsiteX2" fmla="*/ 0 w 3164"/>
                  <a:gd name="connsiteY2" fmla="*/ 3301 h 3301"/>
                  <a:gd name="connsiteX3" fmla="*/ 0 w 3164"/>
                  <a:gd name="connsiteY3" fmla="*/ 0 h 3301"/>
                  <a:gd name="connsiteX4" fmla="*/ 3162 w 3164"/>
                  <a:gd name="connsiteY4" fmla="*/ 0 h 3301"/>
                  <a:gd name="connsiteX5" fmla="*/ 3160 w 3164"/>
                  <a:gd name="connsiteY5" fmla="*/ 1178 h 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4" h="3301">
                    <a:moveTo>
                      <a:pt x="3164" y="2128"/>
                    </a:moveTo>
                    <a:lnTo>
                      <a:pt x="3162" y="3301"/>
                    </a:lnTo>
                    <a:lnTo>
                      <a:pt x="0" y="3301"/>
                    </a:lnTo>
                    <a:lnTo>
                      <a:pt x="0" y="0"/>
                    </a:lnTo>
                    <a:lnTo>
                      <a:pt x="3162" y="0"/>
                    </a:lnTo>
                    <a:cubicBezTo>
                      <a:pt x="3163" y="548"/>
                      <a:pt x="3160" y="1178"/>
                      <a:pt x="3160" y="1178"/>
                    </a:cubicBezTo>
                  </a:path>
                </a:pathLst>
              </a:custGeom>
              <a:noFill/>
              <a:ln w="57150">
                <a:solidFill>
                  <a:srgbClr val="3D58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altLang="zh-CN" sz="2400" dirty="0"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38" name="等腰三角形 37"/>
            <p:cNvSpPr/>
            <p:nvPr>
              <p:custDataLst>
                <p:tags r:id="rId5"/>
              </p:custDataLst>
            </p:nvPr>
          </p:nvSpPr>
          <p:spPr>
            <a:xfrm rot="10800000">
              <a:off x="4415" y="5490"/>
              <a:ext cx="567" cy="453"/>
            </a:xfrm>
            <a:prstGeom prst="triangl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12240"/>
            <a:ext cx="10212705" cy="3234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10.</a:t>
            </a:r>
            <a:r>
              <a:rPr lang="zh-CN" altLang="en-US"/>
              <a:t>把下列句子翻译成现代汉语。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 dirty="0">
                <a:sym typeface="+mn-ea"/>
              </a:rPr>
              <a:t>(1)</a:t>
            </a:r>
            <a:r>
              <a:rPr lang="zh-CN" altLang="en-US" dirty="0">
                <a:sym typeface="+mn-ea"/>
              </a:rPr>
              <a:t>吾妻终亦不以有无告</a:t>
            </a:r>
            <a:r>
              <a:rPr lang="en-US" altLang="zh-CN" dirty="0">
                <a:sym typeface="+mn-ea"/>
              </a:rPr>
              <a:t>，</a:t>
            </a:r>
            <a:r>
              <a:rPr lang="zh-CN" altLang="en-US" dirty="0">
                <a:sym typeface="+mn-ea"/>
              </a:rPr>
              <a:t>但督僮奴垦荒莱</a:t>
            </a:r>
            <a:r>
              <a:rPr lang="en-US" altLang="zh-CN" dirty="0">
                <a:sym typeface="+mn-ea"/>
              </a:rPr>
              <a:t>，</a:t>
            </a:r>
            <a:r>
              <a:rPr lang="zh-CN" altLang="en-US" dirty="0">
                <a:sym typeface="+mn-ea"/>
              </a:rPr>
              <a:t>岁苦旱而独收。</a:t>
            </a:r>
            <a:r>
              <a:rPr lang="en-US" sz="1600" dirty="0">
                <a:sym typeface="+mn-ea"/>
              </a:rPr>
              <a:t>________________________________________________________________________</a:t>
            </a:r>
            <a:endParaRPr lang="en-US" sz="1600" dirty="0"/>
          </a:p>
          <a:p>
            <a:pPr>
              <a:lnSpc>
                <a:spcPct val="150000"/>
              </a:lnSpc>
            </a:pPr>
            <a:r>
              <a:rPr lang="en-US" sz="1600" dirty="0">
                <a:sym typeface="+mn-ea"/>
              </a:rPr>
              <a:t>________________________________________________________________________</a:t>
            </a:r>
            <a:endParaRPr lang="en-US" sz="1600" dirty="0"/>
          </a:p>
          <a:p>
            <a:pPr>
              <a:lnSpc>
                <a:spcPct val="150000"/>
              </a:lnSpc>
            </a:pPr>
            <a:endParaRPr lang="en-US" altLang="en-US" sz="1600"/>
          </a:p>
          <a:p>
            <a:pPr>
              <a:lnSpc>
                <a:spcPct val="150000"/>
              </a:lnSpc>
            </a:pPr>
            <a:endParaRPr lang="en-US" altLang="en-US" sz="1600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623570" y="478853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【答案】我的妻子也从来不把情况告诉我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只是督促童奴们去开垦荒地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在大旱之年只有我家获得丰收。</a:t>
            </a:r>
            <a:endParaRPr lang="zh-CN" altLang="en-US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3570" y="364680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本题考查理解并翻译文中的句子的能力。</a:t>
            </a:r>
            <a:r>
              <a:rPr lang="en-US" altLang="zh-CN" dirty="0"/>
              <a:t>(1)</a:t>
            </a:r>
            <a:r>
              <a:rPr lang="zh-CN" altLang="en-US" dirty="0"/>
              <a:t>但</a:t>
            </a:r>
            <a:r>
              <a:rPr lang="en-US" altLang="zh-CN" dirty="0"/>
              <a:t>:</a:t>
            </a:r>
            <a:r>
              <a:rPr lang="zh-CN" altLang="en-US" dirty="0"/>
              <a:t>只是。荒莱</a:t>
            </a:r>
            <a:r>
              <a:rPr lang="en-US" altLang="zh-CN" dirty="0"/>
              <a:t>:</a:t>
            </a:r>
            <a:r>
              <a:rPr lang="zh-CN" altLang="en-US" dirty="0"/>
              <a:t>荒地。岁</a:t>
            </a:r>
            <a:r>
              <a:rPr lang="en-US" altLang="zh-CN" dirty="0"/>
              <a:t>:</a:t>
            </a:r>
            <a:r>
              <a:rPr lang="zh-CN" altLang="en-US" dirty="0"/>
              <a:t>年成</a:t>
            </a:r>
            <a:r>
              <a:rPr lang="en-US" altLang="zh-CN" dirty="0"/>
              <a:t>,</a:t>
            </a:r>
            <a:r>
              <a:rPr lang="zh-CN" altLang="en-US" dirty="0"/>
              <a:t>年景。</a:t>
            </a:r>
            <a:r>
              <a:rPr lang="en-US" altLang="zh-CN" dirty="0"/>
              <a:t>(2)</a:t>
            </a:r>
            <a:r>
              <a:rPr lang="zh-CN" altLang="en-US" dirty="0"/>
              <a:t>时</a:t>
            </a:r>
            <a:r>
              <a:rPr lang="en-US" altLang="zh-CN" dirty="0"/>
              <a:t>:</a:t>
            </a:r>
            <a:r>
              <a:rPr lang="zh-CN" altLang="en-US" dirty="0"/>
              <a:t>那时。具</a:t>
            </a:r>
            <a:r>
              <a:rPr lang="en-US" altLang="zh-CN" dirty="0"/>
              <a:t>:</a:t>
            </a:r>
            <a:r>
              <a:rPr lang="zh-CN" altLang="en-US" dirty="0"/>
              <a:t>准备。问劳</a:t>
            </a:r>
            <a:r>
              <a:rPr lang="en-US" altLang="zh-CN" dirty="0"/>
              <a:t>:</a:t>
            </a:r>
            <a:r>
              <a:rPr lang="zh-CN" altLang="en-US" dirty="0"/>
              <a:t>慰劳。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" grpId="0"/>
      <p:bldP spid="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12240"/>
            <a:ext cx="10212705" cy="3234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ym typeface="+mn-ea"/>
              </a:rPr>
              <a:t>(2)</a:t>
            </a:r>
            <a:r>
              <a:rPr lang="zh-CN" altLang="en-US" dirty="0">
                <a:sym typeface="+mn-ea"/>
              </a:rPr>
              <a:t>时芍药花盛开</a:t>
            </a:r>
            <a:r>
              <a:rPr lang="en-US" altLang="zh-CN" dirty="0">
                <a:sym typeface="+mn-ea"/>
              </a:rPr>
              <a:t>，</a:t>
            </a:r>
            <a:r>
              <a:rPr lang="zh-CN" altLang="en-US" dirty="0">
                <a:sym typeface="+mn-ea"/>
              </a:rPr>
              <a:t>吾妻具酒相问劳。</a:t>
            </a:r>
            <a:r>
              <a:rPr lang="en-US" sz="1600" dirty="0">
                <a:sym typeface="+mn-ea"/>
              </a:rPr>
              <a:t>________________________________________________________________________</a:t>
            </a:r>
            <a:endParaRPr lang="en-US" sz="1600" dirty="0"/>
          </a:p>
          <a:p>
            <a:pPr>
              <a:lnSpc>
                <a:spcPct val="150000"/>
              </a:lnSpc>
            </a:pPr>
            <a:r>
              <a:rPr lang="en-US" sz="1600" dirty="0">
                <a:sym typeface="+mn-ea"/>
              </a:rPr>
              <a:t>________________________________________________________________________</a:t>
            </a:r>
            <a:endParaRPr lang="en-US" sz="1600" dirty="0"/>
          </a:p>
          <a:p>
            <a:pPr>
              <a:lnSpc>
                <a:spcPct val="150000"/>
              </a:lnSpc>
            </a:pPr>
            <a:endParaRPr lang="en-US" altLang="en-US" sz="1600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623570" y="478853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【答案】那时芍药花盛开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我的妻子准备了美酒来慰劳我。</a:t>
            </a:r>
            <a:endParaRPr lang="zh-CN" altLang="en-US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3570" y="364680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本题考查理解并翻译文中的句子的能力。</a:t>
            </a:r>
            <a:r>
              <a:rPr lang="en-US" altLang="zh-CN" dirty="0"/>
              <a:t>(1)</a:t>
            </a:r>
            <a:r>
              <a:rPr lang="zh-CN" altLang="en-US" dirty="0"/>
              <a:t>但</a:t>
            </a:r>
            <a:r>
              <a:rPr lang="en-US" altLang="zh-CN" dirty="0"/>
              <a:t>:</a:t>
            </a:r>
            <a:r>
              <a:rPr lang="zh-CN" altLang="en-US" dirty="0"/>
              <a:t>只是。荒莱</a:t>
            </a:r>
            <a:r>
              <a:rPr lang="en-US" altLang="zh-CN" dirty="0"/>
              <a:t>:</a:t>
            </a:r>
            <a:r>
              <a:rPr lang="zh-CN" altLang="en-US" dirty="0"/>
              <a:t>荒地。岁</a:t>
            </a:r>
            <a:r>
              <a:rPr lang="en-US" altLang="zh-CN" dirty="0"/>
              <a:t>:</a:t>
            </a:r>
            <a:r>
              <a:rPr lang="zh-CN" altLang="en-US" dirty="0"/>
              <a:t>年成</a:t>
            </a:r>
            <a:r>
              <a:rPr lang="en-US" altLang="zh-CN" dirty="0"/>
              <a:t>,</a:t>
            </a:r>
            <a:r>
              <a:rPr lang="zh-CN" altLang="en-US" dirty="0"/>
              <a:t>年景。</a:t>
            </a:r>
            <a:r>
              <a:rPr lang="en-US" altLang="zh-CN" dirty="0"/>
              <a:t>(2)</a:t>
            </a:r>
            <a:r>
              <a:rPr lang="zh-CN" altLang="en-US" dirty="0"/>
              <a:t>时</a:t>
            </a:r>
            <a:r>
              <a:rPr lang="en-US" altLang="zh-CN" dirty="0"/>
              <a:t>:</a:t>
            </a:r>
            <a:r>
              <a:rPr lang="zh-CN" altLang="en-US" dirty="0"/>
              <a:t>那时。具</a:t>
            </a:r>
            <a:r>
              <a:rPr lang="en-US" altLang="zh-CN" dirty="0"/>
              <a:t>:</a:t>
            </a:r>
            <a:r>
              <a:rPr lang="zh-CN" altLang="en-US" dirty="0"/>
              <a:t>准备。问劳</a:t>
            </a:r>
            <a:r>
              <a:rPr lang="en-US" altLang="zh-CN" dirty="0"/>
              <a:t>:</a:t>
            </a:r>
            <a:r>
              <a:rPr lang="zh-CN" altLang="en-US" dirty="0"/>
              <a:t>慰劳。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" grpId="0"/>
      <p:bldP spid="2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11.</a:t>
            </a:r>
            <a:r>
              <a:rPr lang="zh-CN" altLang="en-US"/>
              <a:t>从文中看</a:t>
            </a:r>
            <a:r>
              <a:rPr lang="en-US" altLang="zh-CN"/>
              <a:t>，</a:t>
            </a:r>
            <a:r>
              <a:rPr lang="zh-CN" altLang="en-US"/>
              <a:t>归有光创作《世美堂后记》的原因是什么</a:t>
            </a:r>
            <a:r>
              <a:rPr lang="en-US" altLang="zh-CN"/>
              <a:t>?</a:t>
            </a:r>
            <a:r>
              <a:rPr lang="zh-CN" altLang="en-US"/>
              <a:t>请用自己的话简要说明。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623570" y="2713990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本题考查筛选并整合文中信息的能力。从文章最后一句</a:t>
            </a:r>
            <a:r>
              <a:rPr lang="en-US" altLang="zh-CN" dirty="0"/>
              <a:t>“</a:t>
            </a:r>
            <a:r>
              <a:rPr lang="zh-CN" altLang="en-US" dirty="0"/>
              <a:t>余退而伤之</a:t>
            </a:r>
            <a:r>
              <a:rPr lang="en-US" altLang="zh-CN" dirty="0"/>
              <a:t>，</a:t>
            </a:r>
            <a:r>
              <a:rPr lang="zh-CN" altLang="en-US" dirty="0"/>
              <a:t>述其事</a:t>
            </a:r>
            <a:r>
              <a:rPr lang="en-US" altLang="zh-CN" dirty="0"/>
              <a:t>，</a:t>
            </a:r>
            <a:r>
              <a:rPr lang="zh-CN" altLang="en-US" dirty="0"/>
              <a:t>以为《世美堂后记》</a:t>
            </a:r>
            <a:r>
              <a:rPr lang="en-US" altLang="zh-CN" dirty="0"/>
              <a:t>”</a:t>
            </a:r>
            <a:r>
              <a:rPr lang="zh-CN" altLang="en-US" dirty="0"/>
              <a:t>可知</a:t>
            </a:r>
            <a:r>
              <a:rPr lang="en-US" altLang="zh-CN" dirty="0"/>
              <a:t>，</a:t>
            </a:r>
            <a:r>
              <a:rPr lang="zh-CN" altLang="en-US" dirty="0"/>
              <a:t>归有光与妻子感情深厚</a:t>
            </a:r>
            <a:r>
              <a:rPr lang="en-US" altLang="zh-CN" dirty="0"/>
              <a:t>，</a:t>
            </a:r>
            <a:r>
              <a:rPr lang="zh-CN" altLang="en-US" dirty="0"/>
              <a:t>而今室在妻亡</a:t>
            </a:r>
            <a:r>
              <a:rPr lang="en-US" altLang="zh-CN" dirty="0"/>
              <a:t>，</a:t>
            </a:r>
            <a:r>
              <a:rPr lang="zh-CN" altLang="en-US" dirty="0"/>
              <a:t>睹物思人</a:t>
            </a:r>
            <a:r>
              <a:rPr lang="en-US" altLang="zh-CN" dirty="0"/>
              <a:t>，</a:t>
            </a:r>
            <a:r>
              <a:rPr lang="zh-CN" altLang="en-US" dirty="0"/>
              <a:t>内心无限感伤</a:t>
            </a:r>
            <a:r>
              <a:rPr lang="en-US" altLang="zh-CN" dirty="0"/>
              <a:t>，</a:t>
            </a:r>
            <a:r>
              <a:rPr lang="zh-CN" altLang="en-US" dirty="0"/>
              <a:t>所以作者著文以寄托哀思。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591820" y="4144010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作者和妻子感情深厚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而如今室犹在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妻已亡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于是写了《世美堂后记》以纪念妻子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寄托哀思。</a:t>
            </a:r>
            <a:endParaRPr lang="zh-CN" altLang="en-US" u="sng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1" grpId="0"/>
      <p:bldP spid="2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40990" y="2996565"/>
            <a:ext cx="65100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陈情表</a:t>
            </a:r>
            <a:endParaRPr lang="zh-CN" altLang="en-US" sz="5400" b="1" dirty="0">
              <a:solidFill>
                <a:srgbClr val="3D589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: 圆角 11"/>
          <p:cNvSpPr/>
          <p:nvPr/>
        </p:nvSpPr>
        <p:spPr>
          <a:xfrm>
            <a:off x="3503295" y="3860800"/>
            <a:ext cx="768350" cy="746760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03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487420" y="2539008"/>
            <a:ext cx="1992630" cy="975717"/>
            <a:chOff x="7559" y="2332"/>
            <a:chExt cx="3138" cy="1537"/>
          </a:xfrm>
        </p:grpSpPr>
        <p:sp>
          <p:nvSpPr>
            <p:cNvPr id="19" name="矩形: 圆角 10"/>
            <p:cNvSpPr/>
            <p:nvPr/>
          </p:nvSpPr>
          <p:spPr>
            <a:xfrm>
              <a:off x="7559" y="2332"/>
              <a:ext cx="1210" cy="121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rgbClr val="FFFFFF"/>
                  </a:solidFill>
                  <a:ea typeface="印品黑体" panose="00000500000000000000" pitchFamily="2" charset="-122"/>
                </a:rPr>
                <a:t>02</a:t>
              </a:r>
              <a:endPara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endParaRPr>
            </a:p>
          </p:txBody>
        </p:sp>
        <p:sp>
          <p:nvSpPr>
            <p:cNvPr id="26" name="TextBox 39"/>
            <p:cNvSpPr txBox="1"/>
            <p:nvPr/>
          </p:nvSpPr>
          <p:spPr>
            <a:xfrm>
              <a:off x="8969" y="2562"/>
              <a:ext cx="1728" cy="13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划重点</a:t>
              </a:r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pPr algn="l"/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983615" y="2346325"/>
            <a:ext cx="2296160" cy="2095500"/>
            <a:chOff x="2680" y="3750"/>
            <a:chExt cx="3616" cy="3300"/>
          </a:xfrm>
        </p:grpSpPr>
        <p:grpSp>
          <p:nvGrpSpPr>
            <p:cNvPr id="2" name="组合 1"/>
            <p:cNvGrpSpPr/>
            <p:nvPr/>
          </p:nvGrpSpPr>
          <p:grpSpPr>
            <a:xfrm>
              <a:off x="2680" y="3750"/>
              <a:ext cx="3164" cy="3301"/>
              <a:chOff x="1289978" y="1804572"/>
              <a:chExt cx="1506855" cy="1572101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1465238" y="1940303"/>
                <a:ext cx="1156335" cy="13006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模块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导航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3" name="矩形 6"/>
              <p:cNvSpPr/>
              <p:nvPr/>
            </p:nvSpPr>
            <p:spPr>
              <a:xfrm>
                <a:off x="1289978" y="1804572"/>
                <a:ext cx="1506855" cy="1572101"/>
              </a:xfrm>
              <a:custGeom>
                <a:avLst/>
                <a:gdLst>
                  <a:gd name="connsiteX0" fmla="*/ 3164 w 3164"/>
                  <a:gd name="connsiteY0" fmla="*/ 2128 h 3301"/>
                  <a:gd name="connsiteX1" fmla="*/ 3162 w 3164"/>
                  <a:gd name="connsiteY1" fmla="*/ 3301 h 3301"/>
                  <a:gd name="connsiteX2" fmla="*/ 0 w 3164"/>
                  <a:gd name="connsiteY2" fmla="*/ 3301 h 3301"/>
                  <a:gd name="connsiteX3" fmla="*/ 0 w 3164"/>
                  <a:gd name="connsiteY3" fmla="*/ 0 h 3301"/>
                  <a:gd name="connsiteX4" fmla="*/ 3162 w 3164"/>
                  <a:gd name="connsiteY4" fmla="*/ 0 h 3301"/>
                  <a:gd name="connsiteX5" fmla="*/ 3160 w 3164"/>
                  <a:gd name="connsiteY5" fmla="*/ 1178 h 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4" h="3301">
                    <a:moveTo>
                      <a:pt x="3164" y="2128"/>
                    </a:moveTo>
                    <a:lnTo>
                      <a:pt x="3162" y="3301"/>
                    </a:lnTo>
                    <a:lnTo>
                      <a:pt x="0" y="3301"/>
                    </a:lnTo>
                    <a:lnTo>
                      <a:pt x="0" y="0"/>
                    </a:lnTo>
                    <a:lnTo>
                      <a:pt x="3162" y="0"/>
                    </a:lnTo>
                    <a:cubicBezTo>
                      <a:pt x="3163" y="548"/>
                      <a:pt x="3160" y="1178"/>
                      <a:pt x="3160" y="1178"/>
                    </a:cubicBezTo>
                  </a:path>
                </a:pathLst>
              </a:custGeom>
              <a:noFill/>
              <a:ln w="57150">
                <a:solidFill>
                  <a:srgbClr val="3D58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2400" dirty="0"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38" name="等腰三角形 37"/>
            <p:cNvSpPr/>
            <p:nvPr/>
          </p:nvSpPr>
          <p:spPr>
            <a:xfrm rot="5400000">
              <a:off x="5787" y="5127"/>
              <a:ext cx="567" cy="453"/>
            </a:xfrm>
            <a:prstGeom prst="triangl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487420" y="1321439"/>
            <a:ext cx="4439920" cy="768370"/>
            <a:chOff x="6297" y="1430"/>
            <a:chExt cx="6992" cy="1210"/>
          </a:xfrm>
        </p:grpSpPr>
        <p:sp>
          <p:nvSpPr>
            <p:cNvPr id="5" name="矩形: 圆角 9"/>
            <p:cNvSpPr/>
            <p:nvPr/>
          </p:nvSpPr>
          <p:spPr>
            <a:xfrm>
              <a:off x="6297" y="1430"/>
              <a:ext cx="1210" cy="1210"/>
            </a:xfrm>
            <a:prstGeom prst="ellips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rgbClr val="FFFFFF"/>
                  </a:solidFill>
                  <a:ea typeface="印品黑体" panose="00000500000000000000" pitchFamily="2" charset="-122"/>
                </a:rPr>
                <a:t>01</a:t>
              </a:r>
              <a:endPara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endParaRPr>
            </a:p>
          </p:txBody>
        </p:sp>
        <p:sp>
          <p:nvSpPr>
            <p:cNvPr id="23" name="TextBox 39"/>
            <p:cNvSpPr txBox="1"/>
            <p:nvPr/>
          </p:nvSpPr>
          <p:spPr>
            <a:xfrm>
              <a:off x="7620" y="1430"/>
              <a:ext cx="172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看头条</a:t>
              </a:r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36" name="TextBox 40"/>
            <p:cNvSpPr txBox="1"/>
            <p:nvPr/>
          </p:nvSpPr>
          <p:spPr>
            <a:xfrm>
              <a:off x="7507" y="2141"/>
              <a:ext cx="5782" cy="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 </a:t>
              </a:r>
              <a:r>
                <a:rPr lang="zh-CN" altLang="en-US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作者专栏 文题解说 背景资料</a:t>
              </a:r>
              <a:r>
                <a:rPr lang="en-US" altLang="zh-CN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 </a:t>
              </a:r>
              <a:r>
                <a:rPr lang="zh-CN" altLang="en-US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知识链接</a:t>
              </a:r>
              <a:endPara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4" name="图片 3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27" name="TextBox 40"/>
          <p:cNvSpPr txBox="1"/>
          <p:nvPr/>
        </p:nvSpPr>
        <p:spPr>
          <a:xfrm>
            <a:off x="4367530" y="4364990"/>
            <a:ext cx="3559810" cy="4483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主题解读 特色总结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重点难点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情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境探究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3" name="TextBox 39"/>
          <p:cNvSpPr txBox="1"/>
          <p:nvPr>
            <p:custDataLst>
              <p:tags r:id="rId2"/>
            </p:custDataLst>
          </p:nvPr>
        </p:nvSpPr>
        <p:spPr>
          <a:xfrm>
            <a:off x="4415790" y="3860800"/>
            <a:ext cx="2164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集要点</a:t>
            </a:r>
            <a:r>
              <a:rPr lang="en-US" altLang="zh-CN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/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激思辨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30" name="TextBox 40"/>
          <p:cNvSpPr txBox="1"/>
          <p:nvPr>
            <p:custDataLst>
              <p:tags r:id="rId3"/>
            </p:custDataLst>
          </p:nvPr>
        </p:nvSpPr>
        <p:spPr>
          <a:xfrm>
            <a:off x="4272280" y="3140710"/>
            <a:ext cx="2746375" cy="316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品读原文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文言注释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40990" y="2996565"/>
            <a:ext cx="65100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*</a:t>
            </a:r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项脊轩志</a:t>
            </a:r>
            <a:endParaRPr lang="zh-CN" altLang="en-US" sz="5400" b="1" dirty="0">
              <a:solidFill>
                <a:srgbClr val="3D589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: 圆角 11"/>
          <p:cNvSpPr/>
          <p:nvPr/>
        </p:nvSpPr>
        <p:spPr>
          <a:xfrm>
            <a:off x="3575685" y="1845945"/>
            <a:ext cx="768350" cy="746760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03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21" name="矩形: 圆角 12"/>
          <p:cNvSpPr/>
          <p:nvPr/>
        </p:nvSpPr>
        <p:spPr>
          <a:xfrm>
            <a:off x="8009255" y="1705118"/>
            <a:ext cx="768343" cy="76834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04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005445" y="837208"/>
            <a:ext cx="1920875" cy="975717"/>
            <a:chOff x="7559" y="2332"/>
            <a:chExt cx="3025" cy="1537"/>
          </a:xfrm>
        </p:grpSpPr>
        <p:sp>
          <p:nvSpPr>
            <p:cNvPr id="19" name="矩形: 圆角 10"/>
            <p:cNvSpPr/>
            <p:nvPr/>
          </p:nvSpPr>
          <p:spPr>
            <a:xfrm>
              <a:off x="7559" y="2332"/>
              <a:ext cx="1210" cy="121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rgbClr val="FFFFFF"/>
                  </a:solidFill>
                  <a:ea typeface="印品黑体" panose="00000500000000000000" pitchFamily="2" charset="-122"/>
                </a:rPr>
                <a:t>02</a:t>
              </a:r>
              <a:endPara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endParaRPr>
            </a:p>
          </p:txBody>
        </p:sp>
        <p:sp>
          <p:nvSpPr>
            <p:cNvPr id="26" name="TextBox 39"/>
            <p:cNvSpPr txBox="1"/>
            <p:nvPr/>
          </p:nvSpPr>
          <p:spPr>
            <a:xfrm>
              <a:off x="8856" y="2562"/>
              <a:ext cx="1728" cy="13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划重点</a:t>
              </a:r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pPr algn="l"/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sp>
        <p:nvSpPr>
          <p:cNvPr id="29" name="TextBox 39"/>
          <p:cNvSpPr txBox="1"/>
          <p:nvPr/>
        </p:nvSpPr>
        <p:spPr>
          <a:xfrm>
            <a:off x="8832850" y="2997835"/>
            <a:ext cx="10972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rPr>
              <a:t>刷素养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35" name="TextBox 39"/>
          <p:cNvSpPr txBox="1"/>
          <p:nvPr/>
        </p:nvSpPr>
        <p:spPr>
          <a:xfrm>
            <a:off x="8813165" y="1824355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rPr>
              <a:t>晒清单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983615" y="2346325"/>
            <a:ext cx="2296160" cy="2095500"/>
            <a:chOff x="2680" y="3750"/>
            <a:chExt cx="3616" cy="3300"/>
          </a:xfrm>
        </p:grpSpPr>
        <p:grpSp>
          <p:nvGrpSpPr>
            <p:cNvPr id="2" name="组合 1"/>
            <p:cNvGrpSpPr/>
            <p:nvPr/>
          </p:nvGrpSpPr>
          <p:grpSpPr>
            <a:xfrm>
              <a:off x="2680" y="3750"/>
              <a:ext cx="3164" cy="3301"/>
              <a:chOff x="1289978" y="1804572"/>
              <a:chExt cx="1506855" cy="1572101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1465238" y="1940303"/>
                <a:ext cx="1156335" cy="13006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模块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导航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3" name="矩形 6"/>
              <p:cNvSpPr/>
              <p:nvPr/>
            </p:nvSpPr>
            <p:spPr>
              <a:xfrm>
                <a:off x="1289978" y="1804572"/>
                <a:ext cx="1506855" cy="1572101"/>
              </a:xfrm>
              <a:custGeom>
                <a:avLst/>
                <a:gdLst>
                  <a:gd name="connsiteX0" fmla="*/ 3164 w 3164"/>
                  <a:gd name="connsiteY0" fmla="*/ 2128 h 3301"/>
                  <a:gd name="connsiteX1" fmla="*/ 3162 w 3164"/>
                  <a:gd name="connsiteY1" fmla="*/ 3301 h 3301"/>
                  <a:gd name="connsiteX2" fmla="*/ 0 w 3164"/>
                  <a:gd name="connsiteY2" fmla="*/ 3301 h 3301"/>
                  <a:gd name="connsiteX3" fmla="*/ 0 w 3164"/>
                  <a:gd name="connsiteY3" fmla="*/ 0 h 3301"/>
                  <a:gd name="connsiteX4" fmla="*/ 3162 w 3164"/>
                  <a:gd name="connsiteY4" fmla="*/ 0 h 3301"/>
                  <a:gd name="connsiteX5" fmla="*/ 3160 w 3164"/>
                  <a:gd name="connsiteY5" fmla="*/ 1178 h 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4" h="3301">
                    <a:moveTo>
                      <a:pt x="3164" y="2128"/>
                    </a:moveTo>
                    <a:lnTo>
                      <a:pt x="3162" y="3301"/>
                    </a:lnTo>
                    <a:lnTo>
                      <a:pt x="0" y="3301"/>
                    </a:lnTo>
                    <a:lnTo>
                      <a:pt x="0" y="0"/>
                    </a:lnTo>
                    <a:lnTo>
                      <a:pt x="3162" y="0"/>
                    </a:lnTo>
                    <a:cubicBezTo>
                      <a:pt x="3163" y="548"/>
                      <a:pt x="3160" y="1178"/>
                      <a:pt x="3160" y="1178"/>
                    </a:cubicBezTo>
                  </a:path>
                </a:pathLst>
              </a:custGeom>
              <a:noFill/>
              <a:ln w="57150">
                <a:solidFill>
                  <a:srgbClr val="3D58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2400" dirty="0"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38" name="等腰三角形 37"/>
            <p:cNvSpPr/>
            <p:nvPr/>
          </p:nvSpPr>
          <p:spPr>
            <a:xfrm rot="5400000">
              <a:off x="5787" y="5127"/>
              <a:ext cx="567" cy="453"/>
            </a:xfrm>
            <a:prstGeom prst="triangl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8875395" y="3412490"/>
            <a:ext cx="3274060" cy="316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None/>
            </a:pP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文言基础知识 文言文阅读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575685" y="908054"/>
            <a:ext cx="4469765" cy="768370"/>
            <a:chOff x="6297" y="1430"/>
            <a:chExt cx="7039" cy="1210"/>
          </a:xfrm>
        </p:grpSpPr>
        <p:sp>
          <p:nvSpPr>
            <p:cNvPr id="5" name="矩形: 圆角 9"/>
            <p:cNvSpPr/>
            <p:nvPr/>
          </p:nvSpPr>
          <p:spPr>
            <a:xfrm>
              <a:off x="6297" y="1430"/>
              <a:ext cx="1210" cy="1210"/>
            </a:xfrm>
            <a:prstGeom prst="ellips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rgbClr val="FFFFFF"/>
                  </a:solidFill>
                  <a:ea typeface="印品黑体" panose="00000500000000000000" pitchFamily="2" charset="-122"/>
                </a:rPr>
                <a:t>01</a:t>
              </a:r>
              <a:endPara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endParaRPr>
            </a:p>
          </p:txBody>
        </p:sp>
        <p:sp>
          <p:nvSpPr>
            <p:cNvPr id="23" name="TextBox 39"/>
            <p:cNvSpPr txBox="1"/>
            <p:nvPr/>
          </p:nvSpPr>
          <p:spPr>
            <a:xfrm>
              <a:off x="7620" y="1430"/>
              <a:ext cx="172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看头条</a:t>
              </a:r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36" name="TextBox 40"/>
            <p:cNvSpPr txBox="1"/>
            <p:nvPr/>
          </p:nvSpPr>
          <p:spPr>
            <a:xfrm>
              <a:off x="7507" y="2141"/>
              <a:ext cx="5829" cy="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 </a:t>
              </a:r>
              <a:r>
                <a:rPr lang="zh-CN" altLang="en-US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作者专栏 文题解说 背景资料</a:t>
              </a:r>
              <a:r>
                <a:rPr lang="en-US" altLang="zh-CN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 </a:t>
              </a:r>
              <a:r>
                <a:rPr lang="zh-CN" altLang="en-US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知识链接</a:t>
              </a:r>
              <a:r>
                <a:rPr lang="en-US" altLang="zh-CN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 </a:t>
              </a:r>
              <a:endPara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4" name="图片 3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12" name="矩形: 圆角 11"/>
          <p:cNvSpPr/>
          <p:nvPr/>
        </p:nvSpPr>
        <p:spPr>
          <a:xfrm>
            <a:off x="3575685" y="2772410"/>
            <a:ext cx="768350" cy="766445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05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11" name="TextBox 40"/>
          <p:cNvSpPr txBox="1"/>
          <p:nvPr/>
        </p:nvSpPr>
        <p:spPr>
          <a:xfrm>
            <a:off x="8832850" y="2223135"/>
            <a:ext cx="33274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字音 通假字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古今异义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一词多义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词类活用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文言句式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文化常识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endParaRPr lang="en-US" altLang="zh-CN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成语积累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7" name="矩形: 圆角 12"/>
          <p:cNvSpPr/>
          <p:nvPr/>
        </p:nvSpPr>
        <p:spPr>
          <a:xfrm>
            <a:off x="8009255" y="2825258"/>
            <a:ext cx="768343" cy="76834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06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9" name="矩形: 圆角 11"/>
          <p:cNvSpPr/>
          <p:nvPr/>
        </p:nvSpPr>
        <p:spPr>
          <a:xfrm>
            <a:off x="3582035" y="3724910"/>
            <a:ext cx="768350" cy="766445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07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15" name="TextBox 39"/>
          <p:cNvSpPr txBox="1"/>
          <p:nvPr/>
        </p:nvSpPr>
        <p:spPr>
          <a:xfrm>
            <a:off x="8848725" y="3853180"/>
            <a:ext cx="2991485" cy="5124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素材范</a:t>
            </a:r>
            <a:r>
              <a:rPr lang="en-US" altLang="zh-CN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·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学以致用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16" name="TextBox 40"/>
          <p:cNvSpPr txBox="1"/>
          <p:nvPr/>
        </p:nvSpPr>
        <p:spPr>
          <a:xfrm>
            <a:off x="8832850" y="4223385"/>
            <a:ext cx="2924175" cy="3752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buClrTx/>
              <a:buSzTx/>
              <a:buFontTx/>
            </a:pP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而刘夙婴疾病，常在床蓐，臣侍汤药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，未曾废离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臣无祖母，无以至今日;祖母无臣，无以终余年。母、孙二人，更相为命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，是以区区不能废远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三五之夜，明月半墙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，桂影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斑驳，风移影动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，珊珊可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爱儿寒乎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?欲食乎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项脊轩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，旧南阁子也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25" name="TextBox 39"/>
          <p:cNvSpPr txBox="1"/>
          <p:nvPr/>
        </p:nvSpPr>
        <p:spPr>
          <a:xfrm>
            <a:off x="4481830" y="2839085"/>
            <a:ext cx="26396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rPr>
              <a:t>戳考点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27" name="TextBox 40"/>
          <p:cNvSpPr txBox="1"/>
          <p:nvPr/>
        </p:nvSpPr>
        <p:spPr>
          <a:xfrm>
            <a:off x="4449445" y="2205990"/>
            <a:ext cx="3559810" cy="4483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主题解读 特色总结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重点难点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情境探究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对比分析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22" name="TextBox 39"/>
          <p:cNvSpPr txBox="1"/>
          <p:nvPr/>
        </p:nvSpPr>
        <p:spPr>
          <a:xfrm>
            <a:off x="4449445" y="3868420"/>
            <a:ext cx="30194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典藏馆</a:t>
            </a:r>
            <a:r>
              <a:rPr lang="en-US" altLang="zh-CN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·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文常新知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24" name="TextBox 40"/>
          <p:cNvSpPr txBox="1"/>
          <p:nvPr/>
        </p:nvSpPr>
        <p:spPr>
          <a:xfrm>
            <a:off x="4481830" y="4295140"/>
            <a:ext cx="3350895" cy="46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古代人才选拔制度 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《陈情表》文内官职  古代楼堂馆舍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14" name="TextBox 40"/>
          <p:cNvSpPr txBox="1"/>
          <p:nvPr>
            <p:custDataLst>
              <p:tags r:id="rId2"/>
            </p:custDataLst>
          </p:nvPr>
        </p:nvSpPr>
        <p:spPr>
          <a:xfrm>
            <a:off x="4512310" y="3280410"/>
            <a:ext cx="3604260" cy="316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考点解读 必备知识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考法突破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典题例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解 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3" name="TextBox 39"/>
          <p:cNvSpPr txBox="1"/>
          <p:nvPr>
            <p:custDataLst>
              <p:tags r:id="rId3"/>
            </p:custDataLst>
          </p:nvPr>
        </p:nvSpPr>
        <p:spPr>
          <a:xfrm>
            <a:off x="4449445" y="1772920"/>
            <a:ext cx="2164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集要点</a:t>
            </a:r>
            <a:r>
              <a:rPr lang="en-US" altLang="zh-CN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/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激思辨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30" name="TextBox 40"/>
          <p:cNvSpPr txBox="1"/>
          <p:nvPr>
            <p:custDataLst>
              <p:tags r:id="rId4"/>
            </p:custDataLst>
          </p:nvPr>
        </p:nvSpPr>
        <p:spPr>
          <a:xfrm>
            <a:off x="8718550" y="1438910"/>
            <a:ext cx="2746375" cy="316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品读原文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文言注释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32" name="矩形: 圆角 10"/>
          <p:cNvSpPr/>
          <p:nvPr>
            <p:custDataLst>
              <p:tags r:id="rId5"/>
            </p:custDataLst>
          </p:nvPr>
        </p:nvSpPr>
        <p:spPr>
          <a:xfrm>
            <a:off x="8044815" y="3791585"/>
            <a:ext cx="768350" cy="7683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08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31" name="矩形: 圆角 11"/>
          <p:cNvSpPr/>
          <p:nvPr/>
        </p:nvSpPr>
        <p:spPr>
          <a:xfrm>
            <a:off x="3565525" y="4784725"/>
            <a:ext cx="768350" cy="766445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09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33" name="TextBox 39"/>
          <p:cNvSpPr txBox="1"/>
          <p:nvPr/>
        </p:nvSpPr>
        <p:spPr>
          <a:xfrm>
            <a:off x="4432935" y="4928235"/>
            <a:ext cx="30194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故事汇</a:t>
            </a:r>
            <a:r>
              <a:rPr lang="en-US" altLang="zh-CN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·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经年缩影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34" name="TextBox 40"/>
          <p:cNvSpPr txBox="1"/>
          <p:nvPr/>
        </p:nvSpPr>
        <p:spPr>
          <a:xfrm>
            <a:off x="4465320" y="5354955"/>
            <a:ext cx="3350895" cy="46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buClrTx/>
              <a:buSzTx/>
              <a:buNone/>
            </a:pP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亲尝汤药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【仁孝】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  <a:p>
            <a:pPr algn="l">
              <a:buClrTx/>
              <a:buSzTx/>
              <a:buNone/>
            </a:pP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百里负米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【生时尽力，死后尽思】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  <a:p>
            <a:pPr algn="l">
              <a:buClrTx/>
              <a:buSzTx/>
              <a:buNone/>
            </a:pP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行佣供母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【患难显孝心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】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  <a:p>
            <a:pPr algn="l">
              <a:buClrTx/>
              <a:buSzTx/>
              <a:buNone/>
            </a:pP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915670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622935" y="1412875"/>
            <a:ext cx="106241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dirty="0">
                <a:sym typeface="+mn-ea"/>
              </a:rPr>
              <a:t>文言文基础知识</a:t>
            </a:r>
            <a:endParaRPr lang="zh-CN" dirty="0"/>
          </a:p>
          <a:p>
            <a:pPr indent="4572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endParaRPr dirty="0"/>
          </a:p>
        </p:txBody>
      </p:sp>
      <p:sp>
        <p:nvSpPr>
          <p:cNvPr id="17" name="文本框 16"/>
          <p:cNvSpPr txBox="1"/>
          <p:nvPr/>
        </p:nvSpPr>
        <p:spPr>
          <a:xfrm>
            <a:off x="501650" y="1848485"/>
            <a:ext cx="10745470" cy="389191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 algn="l">
              <a:lnSpc>
                <a:spcPct val="150000"/>
              </a:lnSpc>
              <a:buClrTx/>
              <a:buSzTx/>
              <a:buNone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dirty="0"/>
              <a:t>1.</a:t>
            </a:r>
            <a:r>
              <a:rPr lang="zh-CN" altLang="en-US" dirty="0"/>
              <a:t>对下列加点字词的解释</a:t>
            </a:r>
            <a:r>
              <a:rPr lang="en-US" altLang="zh-CN" dirty="0"/>
              <a:t>，</a:t>
            </a:r>
            <a:r>
              <a:rPr lang="zh-CN" altLang="en-US" dirty="0"/>
              <a:t>不正确的一项是</a:t>
            </a:r>
            <a:r>
              <a:rPr lang="en-US" altLang="zh-CN" dirty="0"/>
              <a:t>	(</a:t>
            </a:r>
            <a:r>
              <a:rPr lang="zh-CN" altLang="en-US" dirty="0"/>
              <a:t>　　</a:t>
            </a:r>
            <a:r>
              <a:rPr lang="en-US" altLang="zh-CN" dirty="0"/>
              <a:t>)</a:t>
            </a:r>
            <a:endParaRPr lang="en-US" altLang="zh-CN" dirty="0"/>
          </a:p>
          <a:p>
            <a:pPr indent="457200" algn="l">
              <a:lnSpc>
                <a:spcPct val="150000"/>
              </a:lnSpc>
              <a:buClrTx/>
              <a:buSzTx/>
              <a:buNone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dirty="0"/>
              <a:t>A.</a:t>
            </a:r>
            <a:r>
              <a:rPr lang="zh-CN" altLang="en-US" dirty="0"/>
              <a:t>形影相吊　　　吊</a:t>
            </a:r>
            <a:r>
              <a:rPr lang="en-US" altLang="zh-CN" dirty="0"/>
              <a:t>:</a:t>
            </a:r>
            <a:r>
              <a:rPr lang="zh-CN" altLang="en-US" dirty="0"/>
              <a:t>安慰</a:t>
            </a:r>
            <a:endParaRPr lang="zh-CN" altLang="en-US" dirty="0"/>
          </a:p>
          <a:p>
            <a:pPr indent="457200" algn="l">
              <a:lnSpc>
                <a:spcPct val="150000"/>
              </a:lnSpc>
              <a:buClrTx/>
              <a:buSzTx/>
              <a:buNone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/>
              <a:t>室仅方丈</a:t>
            </a:r>
            <a:r>
              <a:rPr lang="en-US" altLang="zh-CN" dirty="0"/>
              <a:t>	</a:t>
            </a:r>
            <a:r>
              <a:rPr lang="zh-CN" altLang="en-US" dirty="0"/>
              <a:t>方丈</a:t>
            </a:r>
            <a:r>
              <a:rPr lang="en-US" altLang="zh-CN" dirty="0"/>
              <a:t>:</a:t>
            </a:r>
            <a:r>
              <a:rPr lang="zh-CN" altLang="en-US" dirty="0"/>
              <a:t>一丈见方</a:t>
            </a:r>
            <a:endParaRPr lang="zh-CN" altLang="en-US" dirty="0"/>
          </a:p>
          <a:p>
            <a:pPr indent="457200" algn="l">
              <a:lnSpc>
                <a:spcPct val="150000"/>
              </a:lnSpc>
              <a:buClrTx/>
              <a:buSzTx/>
              <a:buNone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dirty="0"/>
              <a:t>B.</a:t>
            </a:r>
            <a:r>
              <a:rPr lang="zh-CN" altLang="en-US" dirty="0"/>
              <a:t>逮奉圣朝</a:t>
            </a:r>
            <a:r>
              <a:rPr lang="en-US" altLang="zh-CN" dirty="0"/>
              <a:t>	</a:t>
            </a:r>
            <a:r>
              <a:rPr lang="zh-CN" altLang="en-US" dirty="0"/>
              <a:t>逮</a:t>
            </a:r>
            <a:r>
              <a:rPr lang="en-US" altLang="zh-CN" dirty="0"/>
              <a:t>:</a:t>
            </a:r>
            <a:r>
              <a:rPr lang="zh-CN" altLang="en-US" dirty="0"/>
              <a:t>及、至</a:t>
            </a:r>
            <a:endParaRPr lang="zh-CN" altLang="en-US" dirty="0"/>
          </a:p>
          <a:p>
            <a:pPr indent="457200" algn="l">
              <a:lnSpc>
                <a:spcPct val="150000"/>
              </a:lnSpc>
              <a:buClrTx/>
              <a:buSzTx/>
              <a:buNone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/>
              <a:t>往往而是</a:t>
            </a:r>
            <a:r>
              <a:rPr lang="en-US" altLang="zh-CN" dirty="0"/>
              <a:t>	</a:t>
            </a:r>
            <a:r>
              <a:rPr lang="zh-CN" altLang="en-US" dirty="0"/>
              <a:t>往往</a:t>
            </a:r>
            <a:r>
              <a:rPr lang="en-US" altLang="zh-CN" dirty="0"/>
              <a:t>:</a:t>
            </a:r>
            <a:r>
              <a:rPr lang="zh-CN" altLang="en-US" dirty="0"/>
              <a:t>到处</a:t>
            </a:r>
            <a:endParaRPr lang="zh-CN" altLang="en-US" dirty="0"/>
          </a:p>
          <a:p>
            <a:pPr indent="457200" algn="l">
              <a:lnSpc>
                <a:spcPct val="150000"/>
              </a:lnSpc>
              <a:buClrTx/>
              <a:buSzTx/>
              <a:buNone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dirty="0"/>
              <a:t>C.</a:t>
            </a:r>
            <a:r>
              <a:rPr lang="zh-CN" altLang="en-US" dirty="0"/>
              <a:t>刘病日笃</a:t>
            </a:r>
            <a:r>
              <a:rPr lang="en-US" altLang="zh-CN" dirty="0"/>
              <a:t>	</a:t>
            </a:r>
            <a:r>
              <a:rPr lang="zh-CN" altLang="en-US" dirty="0"/>
              <a:t>笃</a:t>
            </a:r>
            <a:r>
              <a:rPr lang="en-US" altLang="zh-CN" dirty="0"/>
              <a:t>:</a:t>
            </a:r>
            <a:r>
              <a:rPr lang="zh-CN" altLang="en-US" dirty="0"/>
              <a:t>病重</a:t>
            </a:r>
            <a:endParaRPr lang="zh-CN" altLang="en-US" dirty="0"/>
          </a:p>
          <a:p>
            <a:pPr indent="457200" algn="l">
              <a:lnSpc>
                <a:spcPct val="150000"/>
              </a:lnSpc>
              <a:buClrTx/>
              <a:buSzTx/>
              <a:buNone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/>
              <a:t>其制稍异于前</a:t>
            </a:r>
            <a:r>
              <a:rPr lang="en-US" altLang="zh-CN" dirty="0"/>
              <a:t>	</a:t>
            </a:r>
            <a:r>
              <a:rPr lang="zh-CN" altLang="en-US" dirty="0"/>
              <a:t>制</a:t>
            </a:r>
            <a:r>
              <a:rPr lang="en-US" altLang="zh-CN" dirty="0"/>
              <a:t>:</a:t>
            </a:r>
            <a:r>
              <a:rPr lang="zh-CN" altLang="en-US" dirty="0"/>
              <a:t>形制</a:t>
            </a:r>
            <a:r>
              <a:rPr lang="en-US" altLang="zh-CN" dirty="0"/>
              <a:t>，</a:t>
            </a:r>
            <a:r>
              <a:rPr lang="zh-CN" altLang="en-US" dirty="0"/>
              <a:t>规制</a:t>
            </a:r>
            <a:endParaRPr lang="zh-CN" altLang="en-US" dirty="0"/>
          </a:p>
          <a:p>
            <a:pPr indent="457200" algn="l">
              <a:lnSpc>
                <a:spcPct val="150000"/>
              </a:lnSpc>
              <a:buClrTx/>
              <a:buSzTx/>
              <a:buNone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dirty="0"/>
              <a:t>D.</a:t>
            </a:r>
            <a:r>
              <a:rPr lang="zh-CN" altLang="en-US" dirty="0"/>
              <a:t>听臣微志</a:t>
            </a:r>
            <a:r>
              <a:rPr lang="en-US" altLang="zh-CN" dirty="0"/>
              <a:t>	</a:t>
            </a:r>
            <a:r>
              <a:rPr lang="zh-CN" altLang="en-US" dirty="0"/>
              <a:t>听</a:t>
            </a:r>
            <a:r>
              <a:rPr lang="en-US" altLang="zh-CN" dirty="0"/>
              <a:t>:</a:t>
            </a:r>
            <a:r>
              <a:rPr lang="zh-CN" altLang="en-US" dirty="0"/>
              <a:t>听从</a:t>
            </a:r>
            <a:endParaRPr lang="zh-CN" altLang="en-US" dirty="0"/>
          </a:p>
          <a:p>
            <a:pPr indent="457200" algn="l">
              <a:lnSpc>
                <a:spcPct val="150000"/>
              </a:lnSpc>
              <a:buClrTx/>
              <a:buSzTx/>
              <a:buNone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/>
              <a:t>或凭几学书</a:t>
            </a:r>
            <a:r>
              <a:rPr lang="en-US" altLang="zh-CN" dirty="0"/>
              <a:t>	</a:t>
            </a:r>
            <a:r>
              <a:rPr lang="zh-CN" altLang="en-US" dirty="0"/>
              <a:t>书</a:t>
            </a:r>
            <a:r>
              <a:rPr lang="en-US" altLang="zh-CN" dirty="0"/>
              <a:t>:</a:t>
            </a:r>
            <a:r>
              <a:rPr lang="zh-CN" altLang="en-US" dirty="0"/>
              <a:t>读书</a:t>
            </a:r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6168390" y="1988820"/>
            <a:ext cx="410845" cy="4819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/>
              <a:t>D</a:t>
            </a:r>
            <a:r>
              <a:rPr lang="zh-CN" altLang="en-US"/>
              <a:t>　</a:t>
            </a:r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839470" y="5733415"/>
            <a:ext cx="10042525" cy="6445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t>【解析】</a:t>
            </a:r>
            <a:r>
              <a:rPr lang="zh-CN" altLang="en-US"/>
              <a:t>本题考查理解常见文言实词在文中的含义的能力。</a:t>
            </a:r>
            <a:r>
              <a:rPr lang="en-US" altLang="zh-CN"/>
              <a:t>D</a:t>
            </a:r>
            <a:r>
              <a:rPr lang="zh-CN" altLang="en-US"/>
              <a:t>项</a:t>
            </a:r>
            <a:r>
              <a:rPr lang="en-US" altLang="zh-CN"/>
              <a:t>，</a:t>
            </a:r>
            <a:r>
              <a:rPr lang="zh-CN" altLang="en-US"/>
              <a:t>听</a:t>
            </a:r>
            <a:r>
              <a:rPr lang="en-US" altLang="zh-CN"/>
              <a:t>:</a:t>
            </a:r>
            <a:r>
              <a:rPr lang="zh-CN" altLang="en-US"/>
              <a:t>任从</a:t>
            </a:r>
            <a:r>
              <a:rPr lang="en-US" altLang="zh-CN"/>
              <a:t>，</a:t>
            </a:r>
            <a:r>
              <a:rPr lang="zh-CN" altLang="en-US"/>
              <a:t>这里指应许。书</a:t>
            </a:r>
            <a:r>
              <a:rPr lang="en-US" altLang="zh-CN"/>
              <a:t>:</a:t>
            </a:r>
            <a:r>
              <a:rPr lang="zh-CN" altLang="en-US"/>
              <a:t>写字。</a:t>
            </a:r>
            <a:endParaRPr lang="zh-CN" altLang="en-US"/>
          </a:p>
        </p:txBody>
      </p:sp>
      <p:sp>
        <p:nvSpPr>
          <p:cNvPr id="20" name="文本框 19"/>
          <p:cNvSpPr txBox="1"/>
          <p:nvPr>
            <p:custDataLst>
              <p:tags r:id="rId3"/>
            </p:custDataLst>
          </p:nvPr>
        </p:nvSpPr>
        <p:spPr>
          <a:xfrm flipH="1">
            <a:off x="1847850" y="2637155"/>
            <a:ext cx="238760" cy="269875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文本框 21"/>
          <p:cNvSpPr txBox="1"/>
          <p:nvPr>
            <p:custDataLst>
              <p:tags r:id="rId4"/>
            </p:custDataLst>
          </p:nvPr>
        </p:nvSpPr>
        <p:spPr>
          <a:xfrm flipH="1" flipV="1">
            <a:off x="1271270" y="3340100"/>
            <a:ext cx="351790" cy="385445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文本框 22"/>
          <p:cNvSpPr txBox="1"/>
          <p:nvPr>
            <p:custDataLst>
              <p:tags r:id="rId5"/>
            </p:custDataLst>
          </p:nvPr>
        </p:nvSpPr>
        <p:spPr>
          <a:xfrm flipH="1">
            <a:off x="1198880" y="5082540"/>
            <a:ext cx="287655" cy="368935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6"/>
            </p:custDataLst>
          </p:nvPr>
        </p:nvSpPr>
        <p:spPr>
          <a:xfrm>
            <a:off x="1198880" y="3860800"/>
            <a:ext cx="318135" cy="27305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" name="文本框 24"/>
          <p:cNvSpPr txBox="1"/>
          <p:nvPr>
            <p:custDataLst>
              <p:tags r:id="rId7"/>
            </p:custDataLst>
          </p:nvPr>
        </p:nvSpPr>
        <p:spPr>
          <a:xfrm flipH="1">
            <a:off x="1180465" y="4658995"/>
            <a:ext cx="349885" cy="21463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" name="文本框 25"/>
          <p:cNvSpPr txBox="1"/>
          <p:nvPr>
            <p:custDataLst>
              <p:tags r:id="rId8"/>
            </p:custDataLst>
          </p:nvPr>
        </p:nvSpPr>
        <p:spPr>
          <a:xfrm flipV="1">
            <a:off x="1631315" y="2919730"/>
            <a:ext cx="432435" cy="42037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" name="文本框 26"/>
          <p:cNvSpPr txBox="1"/>
          <p:nvPr>
            <p:custDataLst>
              <p:tags r:id="rId9"/>
            </p:custDataLst>
          </p:nvPr>
        </p:nvSpPr>
        <p:spPr>
          <a:xfrm flipH="1" flipV="1">
            <a:off x="1918970" y="4275455"/>
            <a:ext cx="324485" cy="313055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10"/>
            </p:custDataLst>
          </p:nvPr>
        </p:nvSpPr>
        <p:spPr>
          <a:xfrm flipH="1">
            <a:off x="984250" y="3863975"/>
            <a:ext cx="401320" cy="41148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 flipV="1">
            <a:off x="1416050" y="2924810"/>
            <a:ext cx="432435" cy="42037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12"/>
            </p:custDataLst>
          </p:nvPr>
        </p:nvSpPr>
        <p:spPr>
          <a:xfrm flipH="1" flipV="1">
            <a:off x="1918970" y="5451475"/>
            <a:ext cx="351790" cy="385445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9" grpId="0"/>
      <p:bldP spid="19" grpId="1"/>
      <p:bldP spid="20" grpId="1"/>
      <p:bldP spid="22" grpId="1"/>
      <p:bldP spid="23" grpId="1"/>
      <p:bldP spid="24" grpId="1"/>
      <p:bldP spid="25" grpId="1"/>
      <p:bldP spid="26" grpId="1"/>
      <p:bldP spid="27" grpId="1"/>
      <p:bldP spid="2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915670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17" name="文本框 16"/>
          <p:cNvSpPr txBox="1"/>
          <p:nvPr/>
        </p:nvSpPr>
        <p:spPr>
          <a:xfrm>
            <a:off x="501650" y="1417955"/>
            <a:ext cx="10745470" cy="389191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 algn="l">
              <a:lnSpc>
                <a:spcPct val="150000"/>
              </a:lnSpc>
              <a:buClrTx/>
              <a:buSzTx/>
              <a:buNone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dirty="0"/>
              <a:t>2.</a:t>
            </a:r>
            <a:r>
              <a:rPr lang="zh-CN" altLang="en-US" dirty="0"/>
              <a:t>下列各组句子中</a:t>
            </a:r>
            <a:r>
              <a:rPr lang="en-US" altLang="zh-CN" dirty="0"/>
              <a:t>，</a:t>
            </a:r>
            <a:r>
              <a:rPr lang="zh-CN" altLang="en-US" dirty="0"/>
              <a:t>加点词的意义和用法相同的一项是</a:t>
            </a:r>
            <a:r>
              <a:rPr lang="en-US" altLang="zh-CN" dirty="0"/>
              <a:t>	(</a:t>
            </a:r>
            <a:r>
              <a:rPr lang="zh-CN" altLang="en-US" dirty="0"/>
              <a:t>　　</a:t>
            </a:r>
            <a:r>
              <a:rPr lang="en-US" altLang="zh-CN" dirty="0"/>
              <a:t>)</a:t>
            </a:r>
            <a:endParaRPr lang="en-US" altLang="zh-CN" dirty="0"/>
          </a:p>
          <a:p>
            <a:pPr indent="457200" algn="l">
              <a:lnSpc>
                <a:spcPct val="150000"/>
              </a:lnSpc>
              <a:buClrTx/>
              <a:buSzTx/>
              <a:buNone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dirty="0"/>
              <a:t>A.</a:t>
            </a:r>
            <a:r>
              <a:rPr lang="zh-CN" altLang="en-US" dirty="0"/>
              <a:t>生孩六月</a:t>
            </a:r>
            <a:r>
              <a:rPr lang="en-US" altLang="zh-CN" dirty="0"/>
              <a:t>，</a:t>
            </a:r>
            <a:r>
              <a:rPr lang="zh-CN" altLang="en-US" dirty="0"/>
              <a:t>慈父见背</a:t>
            </a:r>
            <a:endParaRPr lang="zh-CN" altLang="en-US" dirty="0"/>
          </a:p>
          <a:p>
            <a:pPr indent="457200" algn="l">
              <a:lnSpc>
                <a:spcPct val="150000"/>
              </a:lnSpc>
              <a:buClrTx/>
              <a:buSzTx/>
              <a:buNone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/>
              <a:t>非独蜀之人士及二州牧伯所见明知</a:t>
            </a:r>
            <a:endParaRPr lang="zh-CN" altLang="en-US" dirty="0"/>
          </a:p>
          <a:p>
            <a:pPr indent="457200" algn="l">
              <a:lnSpc>
                <a:spcPct val="150000"/>
              </a:lnSpc>
              <a:buClrTx/>
              <a:buSzTx/>
              <a:buNone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dirty="0"/>
              <a:t>B.</a:t>
            </a:r>
            <a:r>
              <a:rPr lang="zh-CN" altLang="en-US" dirty="0"/>
              <a:t>凡在故老</a:t>
            </a:r>
            <a:r>
              <a:rPr lang="en-US" altLang="zh-CN" dirty="0"/>
              <a:t>，</a:t>
            </a:r>
            <a:r>
              <a:rPr lang="zh-CN" altLang="en-US" dirty="0"/>
              <a:t>犹蒙矜育</a:t>
            </a:r>
            <a:endParaRPr lang="zh-CN" altLang="en-US" dirty="0"/>
          </a:p>
          <a:p>
            <a:pPr indent="457200" algn="l">
              <a:lnSpc>
                <a:spcPct val="150000"/>
              </a:lnSpc>
              <a:buClrTx/>
              <a:buSzTx/>
              <a:buNone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/>
              <a:t>愿陛下矜愍愚诚</a:t>
            </a:r>
            <a:r>
              <a:rPr lang="en-US" altLang="zh-CN" dirty="0"/>
              <a:t>，</a:t>
            </a:r>
            <a:r>
              <a:rPr lang="zh-CN" altLang="en-US" dirty="0"/>
              <a:t>听臣微志</a:t>
            </a:r>
            <a:endParaRPr lang="zh-CN" altLang="en-US" dirty="0"/>
          </a:p>
          <a:p>
            <a:pPr indent="457200" algn="l">
              <a:lnSpc>
                <a:spcPct val="150000"/>
              </a:lnSpc>
              <a:buClrTx/>
              <a:buSzTx/>
              <a:buNone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dirty="0"/>
              <a:t>C.</a:t>
            </a:r>
            <a:r>
              <a:rPr lang="zh-CN" altLang="en-US" dirty="0"/>
              <a:t>每移案</a:t>
            </a:r>
            <a:endParaRPr lang="zh-CN" altLang="en-US" dirty="0"/>
          </a:p>
          <a:p>
            <a:pPr indent="457200" algn="l">
              <a:lnSpc>
                <a:spcPct val="150000"/>
              </a:lnSpc>
              <a:buClrTx/>
              <a:buSzTx/>
              <a:buNone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/>
              <a:t>妪每谓余曰</a:t>
            </a:r>
            <a:endParaRPr lang="zh-CN" altLang="en-US" dirty="0"/>
          </a:p>
          <a:p>
            <a:pPr indent="457200" algn="l">
              <a:lnSpc>
                <a:spcPct val="150000"/>
              </a:lnSpc>
              <a:buClrTx/>
              <a:buSzTx/>
              <a:buNone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dirty="0"/>
              <a:t>D.</a:t>
            </a:r>
            <a:r>
              <a:rPr lang="zh-CN" altLang="en-US" dirty="0"/>
              <a:t>顾视无可置者</a:t>
            </a:r>
            <a:endParaRPr lang="zh-CN" altLang="en-US" dirty="0"/>
          </a:p>
          <a:p>
            <a:pPr indent="457200" algn="l">
              <a:lnSpc>
                <a:spcPct val="150000"/>
              </a:lnSpc>
              <a:buClrTx/>
              <a:buSzTx/>
              <a:buNone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/>
              <a:t>顾念蓄劣物终无所用</a:t>
            </a:r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103745" y="1506855"/>
            <a:ext cx="410845" cy="4819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/>
              <a:t>B</a:t>
            </a:r>
            <a:r>
              <a:rPr lang="zh-CN" altLang="en-US"/>
              <a:t>　</a:t>
            </a:r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839470" y="5446395"/>
            <a:ext cx="10042525" cy="6445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t>【解析】</a:t>
            </a:r>
            <a:r>
              <a:rPr lang="zh-CN" altLang="en-US"/>
              <a:t>本题考查理解常见文言实词在文中的含义的能力。</a:t>
            </a:r>
            <a:r>
              <a:rPr lang="en-US" altLang="zh-CN"/>
              <a:t>A</a:t>
            </a:r>
            <a:r>
              <a:rPr lang="zh-CN" altLang="en-US"/>
              <a:t>项</a:t>
            </a:r>
            <a:r>
              <a:rPr lang="en-US" altLang="zh-CN"/>
              <a:t>，</a:t>
            </a:r>
            <a:r>
              <a:rPr lang="zh-CN" altLang="en-US"/>
              <a:t>副词</a:t>
            </a:r>
            <a:r>
              <a:rPr lang="en-US" altLang="zh-CN"/>
              <a:t>，</a:t>
            </a:r>
            <a:r>
              <a:rPr lang="zh-CN" altLang="en-US"/>
              <a:t>用在动词前</a:t>
            </a:r>
            <a:r>
              <a:rPr lang="en-US" altLang="zh-CN"/>
              <a:t>，</a:t>
            </a:r>
            <a:r>
              <a:rPr lang="zh-CN" altLang="en-US"/>
              <a:t>表示对自己怎么样</a:t>
            </a:r>
            <a:r>
              <a:rPr lang="en-US" altLang="zh-CN"/>
              <a:t>/</a:t>
            </a:r>
            <a:r>
              <a:rPr lang="zh-CN" altLang="en-US"/>
              <a:t>表被动。</a:t>
            </a:r>
            <a:r>
              <a:rPr lang="en-US" altLang="zh-CN"/>
              <a:t>B</a:t>
            </a:r>
            <a:r>
              <a:rPr lang="zh-CN" altLang="en-US"/>
              <a:t>项</a:t>
            </a:r>
            <a:r>
              <a:rPr lang="en-US" altLang="zh-CN"/>
              <a:t>，</a:t>
            </a:r>
            <a:r>
              <a:rPr lang="zh-CN" altLang="en-US"/>
              <a:t>动词</a:t>
            </a:r>
            <a:r>
              <a:rPr lang="en-US" altLang="zh-CN"/>
              <a:t>，</a:t>
            </a:r>
            <a:r>
              <a:rPr lang="zh-CN" altLang="en-US"/>
              <a:t>都指</a:t>
            </a:r>
            <a:r>
              <a:rPr lang="en-US" altLang="zh-CN"/>
              <a:t>“</a:t>
            </a:r>
            <a:r>
              <a:rPr lang="zh-CN" altLang="en-US"/>
              <a:t>怜悯</a:t>
            </a:r>
            <a:r>
              <a:rPr lang="en-US" altLang="zh-CN"/>
              <a:t>”</a:t>
            </a:r>
            <a:r>
              <a:rPr lang="zh-CN" altLang="en-US"/>
              <a:t>。</a:t>
            </a:r>
            <a:r>
              <a:rPr lang="en-US" altLang="zh-CN"/>
              <a:t>C</a:t>
            </a:r>
            <a:r>
              <a:rPr lang="zh-CN" altLang="en-US"/>
              <a:t>项</a:t>
            </a:r>
            <a:r>
              <a:rPr lang="en-US" altLang="zh-CN"/>
              <a:t>，</a:t>
            </a:r>
            <a:r>
              <a:rPr lang="zh-CN" altLang="en-US"/>
              <a:t>副词</a:t>
            </a:r>
            <a:r>
              <a:rPr lang="en-US" altLang="zh-CN"/>
              <a:t>，</a:t>
            </a:r>
            <a:r>
              <a:rPr lang="zh-CN" altLang="en-US"/>
              <a:t>每次</a:t>
            </a:r>
            <a:r>
              <a:rPr lang="en-US" altLang="zh-CN"/>
              <a:t>/</a:t>
            </a:r>
            <a:r>
              <a:rPr lang="zh-CN" altLang="en-US"/>
              <a:t>副词</a:t>
            </a:r>
            <a:r>
              <a:rPr lang="en-US" altLang="zh-CN"/>
              <a:t>，</a:t>
            </a:r>
            <a:r>
              <a:rPr lang="zh-CN" altLang="en-US"/>
              <a:t>常常。</a:t>
            </a:r>
            <a:r>
              <a:rPr lang="en-US" altLang="zh-CN"/>
              <a:t>D</a:t>
            </a:r>
            <a:r>
              <a:rPr lang="zh-CN" altLang="en-US"/>
              <a:t>项</a:t>
            </a:r>
            <a:r>
              <a:rPr lang="en-US" altLang="zh-CN"/>
              <a:t>，</a:t>
            </a:r>
            <a:r>
              <a:rPr lang="zh-CN" altLang="en-US"/>
              <a:t>动词</a:t>
            </a:r>
            <a:r>
              <a:rPr lang="en-US" altLang="zh-CN"/>
              <a:t>，</a:t>
            </a:r>
            <a:r>
              <a:rPr lang="zh-CN" altLang="en-US"/>
              <a:t>环顾</a:t>
            </a:r>
            <a:r>
              <a:rPr lang="en-US" altLang="zh-CN"/>
              <a:t>/</a:t>
            </a:r>
            <a:r>
              <a:rPr lang="zh-CN" altLang="en-US"/>
              <a:t>连词</a:t>
            </a:r>
            <a:r>
              <a:rPr lang="en-US" altLang="zh-CN"/>
              <a:t>，</a:t>
            </a:r>
            <a:r>
              <a:rPr lang="zh-CN" altLang="en-US"/>
              <a:t>但。</a:t>
            </a:r>
            <a:endParaRPr lang="zh-CN" altLang="en-US"/>
          </a:p>
        </p:txBody>
      </p:sp>
      <p:sp>
        <p:nvSpPr>
          <p:cNvPr id="20" name="文本框 19"/>
          <p:cNvSpPr txBox="1"/>
          <p:nvPr>
            <p:custDataLst>
              <p:tags r:id="rId3"/>
            </p:custDataLst>
          </p:nvPr>
        </p:nvSpPr>
        <p:spPr>
          <a:xfrm flipH="1">
            <a:off x="2783205" y="2132965"/>
            <a:ext cx="404495" cy="28194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文本框 21"/>
          <p:cNvSpPr txBox="1"/>
          <p:nvPr>
            <p:custDataLst>
              <p:tags r:id="rId4"/>
            </p:custDataLst>
          </p:nvPr>
        </p:nvSpPr>
        <p:spPr>
          <a:xfrm flipH="1" flipV="1">
            <a:off x="1703070" y="3329305"/>
            <a:ext cx="351790" cy="385445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文本框 22"/>
          <p:cNvSpPr txBox="1"/>
          <p:nvPr>
            <p:custDataLst>
              <p:tags r:id="rId5"/>
            </p:custDataLst>
          </p:nvPr>
        </p:nvSpPr>
        <p:spPr>
          <a:xfrm flipH="1">
            <a:off x="983615" y="5082540"/>
            <a:ext cx="287655" cy="368935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6"/>
            </p:custDataLst>
          </p:nvPr>
        </p:nvSpPr>
        <p:spPr>
          <a:xfrm>
            <a:off x="1198880" y="3789045"/>
            <a:ext cx="318135" cy="27305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" name="文本框 24"/>
          <p:cNvSpPr txBox="1"/>
          <p:nvPr>
            <p:custDataLst>
              <p:tags r:id="rId7"/>
            </p:custDataLst>
          </p:nvPr>
        </p:nvSpPr>
        <p:spPr>
          <a:xfrm flipH="1">
            <a:off x="1180465" y="4658995"/>
            <a:ext cx="349885" cy="21463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" name="文本框 25"/>
          <p:cNvSpPr txBox="1"/>
          <p:nvPr>
            <p:custDataLst>
              <p:tags r:id="rId8"/>
            </p:custDataLst>
          </p:nvPr>
        </p:nvSpPr>
        <p:spPr>
          <a:xfrm flipV="1">
            <a:off x="3719830" y="2493010"/>
            <a:ext cx="432435" cy="42037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9"/>
            </p:custDataLst>
          </p:nvPr>
        </p:nvSpPr>
        <p:spPr>
          <a:xfrm flipH="1">
            <a:off x="1180465" y="4221480"/>
            <a:ext cx="401320" cy="41148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 flipV="1">
            <a:off x="2751455" y="2853690"/>
            <a:ext cx="432435" cy="42037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9" grpId="0"/>
      <p:bldP spid="19" grpId="1"/>
      <p:bldP spid="20" grpId="1"/>
      <p:bldP spid="22" grpId="1"/>
      <p:bldP spid="23" grpId="1"/>
      <p:bldP spid="24" grpId="1"/>
      <p:bldP spid="25" grpId="1"/>
      <p:bldP spid="26" grpId="1"/>
      <p:bldP spid="2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268730"/>
            <a:ext cx="10212705" cy="3234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endParaRPr lang="en-US" altLang="zh-CN"/>
          </a:p>
          <a:p>
            <a:pPr>
              <a:lnSpc>
                <a:spcPct val="150000"/>
              </a:lnSpc>
            </a:pPr>
            <a:r>
              <a:rPr lang="en-US" altLang="zh-CN"/>
              <a:t>3.</a:t>
            </a:r>
            <a:r>
              <a:rPr lang="zh-CN" altLang="en-US"/>
              <a:t>对下列加点虚词的解释</a:t>
            </a:r>
            <a:r>
              <a:rPr lang="en-US" altLang="zh-CN"/>
              <a:t>，</a:t>
            </a:r>
            <a:r>
              <a:rPr lang="zh-CN" altLang="en-US"/>
              <a:t>不正确的一项是</a:t>
            </a:r>
            <a:r>
              <a:rPr lang="en-US" altLang="zh-CN"/>
              <a:t>	(</a:t>
            </a:r>
            <a:r>
              <a:rPr lang="zh-CN" altLang="en-US"/>
              <a:t>　　</a:t>
            </a:r>
            <a:r>
              <a:rPr lang="en-US" altLang="zh-CN"/>
              <a:t>)</a:t>
            </a:r>
            <a:endParaRPr lang="en-US" altLang="zh-CN"/>
          </a:p>
          <a:p>
            <a:pPr>
              <a:lnSpc>
                <a:spcPct val="150000"/>
              </a:lnSpc>
            </a:pPr>
            <a:r>
              <a:rPr lang="en-US" altLang="zh-CN"/>
              <a:t>A.</a:t>
            </a:r>
            <a:r>
              <a:rPr lang="zh-CN" altLang="en-US"/>
              <a:t>急于星火</a:t>
            </a:r>
            <a:r>
              <a:rPr lang="en-US" altLang="zh-CN"/>
              <a:t>	</a:t>
            </a:r>
            <a:r>
              <a:rPr lang="zh-CN" altLang="en-US"/>
              <a:t>于</a:t>
            </a:r>
            <a:r>
              <a:rPr lang="en-US" altLang="zh-CN"/>
              <a:t>:</a:t>
            </a:r>
            <a:r>
              <a:rPr lang="zh-CN" altLang="en-US"/>
              <a:t>副词</a:t>
            </a:r>
            <a:r>
              <a:rPr lang="en-US" altLang="zh-CN"/>
              <a:t>，</a:t>
            </a:r>
            <a:r>
              <a:rPr lang="zh-CN" altLang="en-US"/>
              <a:t>像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B.</a:t>
            </a:r>
            <a:r>
              <a:rPr lang="zh-CN" altLang="en-US"/>
              <a:t>臣之进退</a:t>
            </a:r>
            <a:r>
              <a:rPr lang="en-US" altLang="zh-CN"/>
              <a:t>	</a:t>
            </a:r>
            <a:r>
              <a:rPr lang="zh-CN" altLang="en-US"/>
              <a:t>之</a:t>
            </a:r>
            <a:r>
              <a:rPr lang="en-US" altLang="zh-CN"/>
              <a:t>:</a:t>
            </a:r>
            <a:r>
              <a:rPr lang="zh-CN" altLang="en-US"/>
              <a:t>助词</a:t>
            </a:r>
            <a:r>
              <a:rPr lang="en-US" altLang="zh-CN"/>
              <a:t>，</a:t>
            </a:r>
            <a:r>
              <a:rPr lang="zh-CN" altLang="en-US"/>
              <a:t>取消句子独立性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C.</a:t>
            </a:r>
            <a:r>
              <a:rPr lang="zh-CN" altLang="en-US"/>
              <a:t>以孝治天下</a:t>
            </a:r>
            <a:r>
              <a:rPr lang="en-US" altLang="zh-CN"/>
              <a:t>	</a:t>
            </a:r>
            <a:r>
              <a:rPr lang="zh-CN" altLang="en-US"/>
              <a:t>以</a:t>
            </a:r>
            <a:r>
              <a:rPr lang="en-US" altLang="zh-CN"/>
              <a:t>:</a:t>
            </a:r>
            <a:r>
              <a:rPr lang="zh-CN" altLang="en-US"/>
              <a:t>介词</a:t>
            </a:r>
            <a:r>
              <a:rPr lang="en-US" altLang="zh-CN"/>
              <a:t>，</a:t>
            </a:r>
            <a:r>
              <a:rPr lang="zh-CN" altLang="en-US"/>
              <a:t>用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D.</a:t>
            </a:r>
            <a:r>
              <a:rPr lang="zh-CN" altLang="en-US"/>
              <a:t>则可待乎</a:t>
            </a:r>
            <a:r>
              <a:rPr lang="en-US" altLang="zh-CN"/>
              <a:t>	</a:t>
            </a:r>
            <a:r>
              <a:rPr lang="zh-CN" altLang="en-US"/>
              <a:t>则</a:t>
            </a:r>
            <a:r>
              <a:rPr lang="en-US" altLang="zh-CN"/>
              <a:t>:</a:t>
            </a:r>
            <a:r>
              <a:rPr lang="zh-CN" altLang="en-US"/>
              <a:t>连词</a:t>
            </a:r>
            <a:r>
              <a:rPr lang="en-US" altLang="zh-CN"/>
              <a:t>，</a:t>
            </a:r>
            <a:r>
              <a:rPr lang="zh-CN" altLang="en-US"/>
              <a:t>就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18" name="文本框 17"/>
          <p:cNvSpPr txBox="1"/>
          <p:nvPr/>
        </p:nvSpPr>
        <p:spPr>
          <a:xfrm>
            <a:off x="5663565" y="1772285"/>
            <a:ext cx="410845" cy="4819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/>
              <a:t>A</a:t>
            </a:r>
            <a:r>
              <a:rPr lang="zh-CN" altLang="en-US"/>
              <a:t>　</a:t>
            </a:r>
            <a:endParaRPr lang="zh-CN" altLang="en-US"/>
          </a:p>
        </p:txBody>
      </p:sp>
      <p:sp>
        <p:nvSpPr>
          <p:cNvPr id="26" name="文本框 25"/>
          <p:cNvSpPr txBox="1"/>
          <p:nvPr>
            <p:custDataLst>
              <p:tags r:id="rId4"/>
            </p:custDataLst>
          </p:nvPr>
        </p:nvSpPr>
        <p:spPr>
          <a:xfrm flipV="1">
            <a:off x="1252220" y="2348230"/>
            <a:ext cx="432435" cy="42037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 flipV="1">
            <a:off x="1271270" y="2780665"/>
            <a:ext cx="432435" cy="42037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6"/>
            </p:custDataLst>
          </p:nvPr>
        </p:nvSpPr>
        <p:spPr>
          <a:xfrm flipV="1">
            <a:off x="1055370" y="3213100"/>
            <a:ext cx="432435" cy="42037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7"/>
            </p:custDataLst>
          </p:nvPr>
        </p:nvSpPr>
        <p:spPr>
          <a:xfrm flipV="1">
            <a:off x="1055370" y="3645535"/>
            <a:ext cx="432435" cy="42037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95960" y="4510405"/>
            <a:ext cx="10042525" cy="6445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t>【解析】</a:t>
            </a:r>
            <a:r>
              <a:rPr lang="zh-CN" altLang="en-US"/>
              <a:t>本题考查理解常见文言虚词在文中的意义和用法的能力。</a:t>
            </a:r>
            <a:r>
              <a:rPr lang="en-US" altLang="zh-CN"/>
              <a:t>A</a:t>
            </a:r>
            <a:r>
              <a:rPr lang="zh-CN" altLang="en-US"/>
              <a:t>项</a:t>
            </a:r>
            <a:r>
              <a:rPr lang="en-US" altLang="zh-CN"/>
              <a:t>，</a:t>
            </a:r>
            <a:r>
              <a:rPr lang="zh-CN" altLang="en-US"/>
              <a:t>于</a:t>
            </a:r>
            <a:r>
              <a:rPr lang="en-US" altLang="zh-CN"/>
              <a:t>:</a:t>
            </a:r>
            <a:r>
              <a:rPr lang="zh-CN" altLang="en-US"/>
              <a:t>介词</a:t>
            </a:r>
            <a:r>
              <a:rPr lang="en-US" altLang="zh-CN"/>
              <a:t>，</a:t>
            </a:r>
            <a:r>
              <a:rPr lang="zh-CN" altLang="en-US"/>
              <a:t>比。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9" grpId="0"/>
      <p:bldP spid="19" grpId="1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PP_MARK_KEY" val="a3e89a33-3520-4fc9-9938-28a124046ad2"/>
  <p:tag name="COMMONDATA" val="eyJoZGlkIjoiMDc2MTE2NTE5MjIwOWE4NGUyOGNhNWQ2ZWI3ZWQzZTEifQ=="/>
  <p:tag name="commondata" val="eyJoZGlkIjoiNTljZDllZDNiNDM1ZGZmMTQ2YmMyNzlhZGZmYmNkMTAifQ==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蓝色学术风主题配色">
      <a:dk1>
        <a:srgbClr val="262626"/>
      </a:dk1>
      <a:lt1>
        <a:srgbClr val="003760"/>
      </a:lt1>
      <a:dk2>
        <a:srgbClr val="EEECE1"/>
      </a:dk2>
      <a:lt2>
        <a:srgbClr val="EEECE1"/>
      </a:lt2>
      <a:accent1>
        <a:srgbClr val="003760"/>
      </a:accent1>
      <a:accent2>
        <a:srgbClr val="92CDDC"/>
      </a:accent2>
      <a:accent3>
        <a:srgbClr val="00B0F0"/>
      </a:accent3>
      <a:accent4>
        <a:srgbClr val="6565FF"/>
      </a:accent4>
      <a:accent5>
        <a:srgbClr val="4BACC6"/>
      </a:accent5>
      <a:accent6>
        <a:srgbClr val="002060"/>
      </a:accent6>
      <a:hlink>
        <a:srgbClr val="003760"/>
      </a:hlink>
      <a:folHlink>
        <a:srgbClr val="7F7F7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蓝色学术风主题配色">
      <a:dk1>
        <a:srgbClr val="262626"/>
      </a:dk1>
      <a:lt1>
        <a:srgbClr val="003760"/>
      </a:lt1>
      <a:dk2>
        <a:srgbClr val="EEECE1"/>
      </a:dk2>
      <a:lt2>
        <a:srgbClr val="EEECE1"/>
      </a:lt2>
      <a:accent1>
        <a:srgbClr val="003760"/>
      </a:accent1>
      <a:accent2>
        <a:srgbClr val="92CDDC"/>
      </a:accent2>
      <a:accent3>
        <a:srgbClr val="00B0F0"/>
      </a:accent3>
      <a:accent4>
        <a:srgbClr val="6565FF"/>
      </a:accent4>
      <a:accent5>
        <a:srgbClr val="4BACC6"/>
      </a:accent5>
      <a:accent6>
        <a:srgbClr val="002060"/>
      </a:accent6>
      <a:hlink>
        <a:srgbClr val="003760"/>
      </a:hlink>
      <a:folHlink>
        <a:srgbClr val="7F7F7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4713</Words>
  <Application>WPS 演示</Application>
  <PresentationFormat>宽屏</PresentationFormat>
  <Paragraphs>348</Paragraphs>
  <Slides>22</Slides>
  <Notes>18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印品黑体</vt:lpstr>
      <vt:lpstr>黑体</vt:lpstr>
      <vt:lpstr>Arial Unicode MS</vt:lpstr>
      <vt:lpstr>Calibri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噫吁嚱盒盒</cp:lastModifiedBy>
  <cp:revision>373</cp:revision>
  <dcterms:created xsi:type="dcterms:W3CDTF">2023-08-06T06:55:00Z</dcterms:created>
  <dcterms:modified xsi:type="dcterms:W3CDTF">2025-11-05T04:32:50Z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2052-12.1.0.23125</vt:lpwstr>
  </property>
  <property fmtid="{D5CDD505-2E9C-101B-9397-08002B2CF9AE}" pid="3" name="ICV">
    <vt:lpwstr>76EB64291519493D8EDEC34214F3FF0F_13</vt:lpwstr>
  </property>
</Properties>
</file>